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2" r:id="rId13"/>
    <p:sldId id="273" r:id="rId14"/>
    <p:sldId id="271" r:id="rId15"/>
    <p:sldId id="270" r:id="rId16"/>
    <p:sldId id="274" r:id="rId17"/>
    <p:sldId id="264" r:id="rId18"/>
    <p:sldId id="265" r:id="rId19"/>
    <p:sldId id="266" r:id="rId20"/>
    <p:sldId id="267" r:id="rId21"/>
    <p:sldId id="268" r:id="rId22"/>
    <p:sldId id="269" r:id="rId23"/>
  </p:sldIdLst>
  <p:sldSz cx="12192000" cy="6858000"/>
  <p:notesSz cx="6858000" cy="9144000"/>
  <p:embeddedFontLst>
    <p:embeddedFont>
      <p:font typeface="Century Gothic" panose="020B0502020202020204" pitchFamily="34" charset="0"/>
      <p:regular r:id="rId25"/>
      <p:bold r:id="rId26"/>
      <p:italic r:id="rId27"/>
      <p:boldItalic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6574" autoAdjust="0"/>
  </p:normalViewPr>
  <p:slideViewPr>
    <p:cSldViewPr snapToGrid="0">
      <p:cViewPr>
        <p:scale>
          <a:sx n="50" d="100"/>
          <a:sy n="50" d="100"/>
        </p:scale>
        <p:origin x="48" y="92"/>
      </p:cViewPr>
      <p:guideLst>
        <p:guide orient="horz" pos="2160"/>
        <p:guide pos="3840"/>
      </p:guideLst>
    </p:cSldViewPr>
  </p:slideViewPr>
  <p:notesTextViewPr>
    <p:cViewPr>
      <p:scale>
        <a:sx n="1" d="1"/>
        <a:sy n="1" d="1"/>
      </p:scale>
      <p:origin x="0" y="-10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customschemas.google.com/relationships/presentationmetadata" Target="metadata"/><Relationship Id="rId8"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5T11:30:38.0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10887 129,'-88'-1,"-100"3,97 6,-48 1,117-8,1 1,-1 1,1 0,-38 13,28-10,-1-2,0 0,0-3,-58-3,24 0,-17 3,17 0,-129-14,-60-19,215 26,0 3,-1 1,0 2,1 2,-1 1,-78 18,64-10,-1-3,0-2,-65-2,83-2,8-1,1 3,0 0,-33 10,-84 32,-14 3,14-16,-282 26,375-55,-1-3,0-1,0-4,0-1,1-3,-66-18,-117-64,32 10,-209-46,369 114,-2 2,1 1,-1 3,-56-1,-23-1,-3 0,102 9,0 2,0 1,1 1,-31 10,-30 7,53-18,0-1,-40-1,38-2,-61 7,62-1,-11 2,-80 4,-737-11,393-3,-180 2,607 3,0 1,-62 14,-25 4,-171 21,83-5,152-29,0-2,0-3,-86-6,47 0,-1098 2,1184-1,-1-1,1-1,-36-10,36 8,0 1,0 0,-38-2,45 7,0-2,0 0,0 0,0-1,-12-3,23 5,0 0,0 0,0 0,0 0,0 0,0 0,0-1,0 1,0 0,0 0,0 0,0 0,0 0,0 0,0 0,0 0,0 0,0 0,0 0,0 0,0 0,0 0,0-1,0 1,0 0,0 0,0 0,0 0,0 0,0 0,0 0,0 0,0 0,0 0,0 0,0 0,0 0,0 0,0 0,0-1,0 1,0 0,0 0,-1 0,1 0,0 0,0 0,0 0,0 0,0 0,0 0,0 0,0 0,0 0,0 0,0 0,0 0,0 0,0 0,-1 0,11-2,16 1,201-15,-46 2,274 7,-8 0,30-19,-22 21,-266 7,-9 7,4 1,-150-8,0 1,43 9,-40-5,59 4,133 8,-68-3,-8 2,63 3,408-37,-140 11,-289 6,138 16,-279-13,21 4,1 3,80 24,142 55,-191-56,-72-24,0-2,1-1,-1-2,1-2,52 0,-175-8,-110-20,29 3,-53-13,135 19,-159-9,176 25,1 2,-1 4,1 2,-70 19,100-20,-1-2,1-2,-1-1,-49-5,8 1,-32 4,-121 17,80-6,-204-9,195-6,-1751 2,1766-6,-217-36,322 36,-3-2,-1 2,-49 0,69 5,-37-6,-11 0,-267 5,177 3,152-2,0-1,0 0,1 0,0-1,-1-1,1 0,0-1,-14-8,12 6,-1 1,0 0,0 1,-21-4,-86-13,116 21,-1 0,1-1,0 0,-1-1,1 1,0-1,1 0,-1 0,0 0,-6-7,5 5,0 0,-1 0,0 1,-12-6,-19-4,-48-9,63 18,0-1,0 0,1-2,0-1,0 0,-40-25,59 31,-18-15,21 17,0 1,-1-1,1 0,0 1,0-1,0 1,0-1,0 1,0-1,0 0,0 1,0-1,0 1,0-1,0 0,0 1,0-1,0 1,0-1,1 1,-1-1,0 1,1-1,-1 1,0-1,1 1,-1-1,0 1,1-1,-1 1,1 0,-1-1,1 1,-1 0,1-1,-1 1,1 0,-1 0,1-1,-1 1,1 0,1 0,6-4,1 1,0 0,-1 1,1 0,1 1,9-1,61 0,-51 2,-22 0,242 4,-185 0,118 23,-133-17,-1-3,58 0,99-7,-100-2,1207 1,-769 2,-272 8,8 1,782-11,-888-9,-14 1,585 8,-357 3,-245 7,-12 0,-90-8,278 9,230-1,-343-11,564 2,-594 9,-13 0,392-8,-261-2,-137 11,-58-2,-44-3,0 3,69 17,102 42,-156-45,-23-7,0 2,86 47,-119-58,0 0,1 0,18 4,-16-6,28 13,-43-17,0 1,0-1,0 1,0-1,0 1,0-1,0 1,-1-1,1 1,0 0,-1-1,1 1,0 0,-1 0,1-1,-1 1,2 2,-2-3,0 1,0-1,0 1,0-1,-1 1,1-1,0 0,0 1,0-1,0 1,-1-1,1 1,0-1,0 0,-1 1,1-1,0 0,-1 1,1-1,0 0,-1 1,1-1,0 0,-1 0,0 1,-3 1,0-1,0 1,0-1,0 1,0-1,-7 0,-49 3,-82-4,46-3,-652 3,707-1,1-2,-51-10,-77-25,100 21,32 10,0 1,-55-2,-76 9,64 1,83-2,-11-1,-1 1,1 2,0 1,0 1,-30 9,42-8,1-2,-1 0,0-1,-26 0,-1 0,44-2,0 0,1 0,-1 1,0-1,0 1,1-1,-1 1,0 0,1 0,-1 0,1 0,-2 1,2-2,1 0,0 0,0 0,0 1,-1-1,1 0,0 0,0 0,0 0,0 1,0-1,0 0,0 0,-1 1,1-1,0 0,0 0,0 1,0-1,0 0,0 0,0 0,0 1,0-1,0 0,0 0,0 1,1-1,-1 0,0 0,0 1,0-1,14 7,16-1,1-2,0-1,0-2,38-2,-18 1,71 0,225-3,-323 2,0-1,0-2,0 0,-1-2,34-12,-32 11,1 0,0 2,40-3,-21 2,15 1,108 5,-73 2,56 7,-4 1,6-1,10 0,71-10,-218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5T11:30:47.0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 0,'9404'0'0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5T11:31:05.6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60 0,'9529'0'0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5T11:31:51.5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11228 412,'11'-1,"-1"-1,1 0,-1 0,1-1,-1-1,10-4,16-5,-16 7,47-14,-2-2,96-46,-115 44,72-26,-99 46,-1 0,1 1,0 1,0 1,0 1,30 3,7-1,-25-2,0 1,0 1,-1 2,1 1,56 18,-72-18,0 0,-1 1,0 1,0 0,0 1,-1 1,0 0,-1 1,0 0,13 15,-19-18,0-1,-1 1,0 0,0 0,7 14,-12-19,1-1,0 1,-1 0,1 0,-1 0,0 0,1 0,-1 0,0 0,0 0,-1 0,1 0,0 0,-1 0,1 0,-1 0,1 0,-1 0,0 0,0 0,0 0,0-1,0 1,0 0,-1-1,1 1,0-1,-1 0,1 1,-3 0,-1 2,0-1,1 0,-2-1,1 1,0-1,0 0,-1-1,1 1,-1-1,0 0,-7 0,-11 0,-35-3,18 0,-373 2,407 0,0-1,-1 1,1-1,0 0,0-1,0 0,0 0,0-1,0 1,1-1,-1-1,-10-7,13 9,1-2,-1 1,1 0,0-1,0 1,0-1,0 0,1 0,-1 0,1-1,0 1,1 0,-1-1,1 1,0-1,0 0,0 1,0-1,1 0,0-8,0 10,1-1,0 1,0-1,0 1,0-1,0 1,1 0,-1 0,1 0,0 0,0 0,0 0,1 0,-1 0,1 1,-1-1,1 1,0 0,0 0,0 0,0 0,0 0,0 1,1-1,4-1,6-1,0-1,0 2,1 0,27-2,192 4,-134 3,-202-2,-40-2,-164 19,241-5,-74 22,16-2,65-19,11-1,0-2,0-3,-86 4,124-11,0 1,-1 1,1 0,0 0,0 1,0 0,-13 6,-23 8,13-8,0-2,0-2,-1-1,1-1,-1-1,0-2,-34-5,-72-4,60 5,-52-13,127 17,0 0,0 0,-1-1,1 0,0 0,-5-2,9 3,-1 0,1 0,-1-1,1 1,-1 0,1-1,-1 1,1 0,0-1,-1 1,1 0,-1-1,1 1,0-1,0 1,-1-1,1 1,0-1,0 1,-1-1,1 0,0-1,0 1,0 0,1 0,-1 0,0 0,0 0,1 0,-1 0,1 0,-1 0,1 0,-1 0,1 0,0 0,1-1,4-6,1 0,1 1,-1 0,1 0,1 0,-1 1,1 1,0-1,0 1,11-3,-6 3,0 1,0 0,1 1,0 1,-1 0,23 0,54 4,-125-6,0-2,-45-13,19 3,5 5,-1 3,-75-2,-115 11,97 1,39-3,-120 2,202 3,-1 0,-51 16,54-13,1 0,-1-2,-50 4,57-9,-8 0,-1 1,-40 7,60-6,10 0,16 0,425-2,-257-8,75-1,-250 9,0 0,0 0,0 0,1 1,-1 1,17 4,-25-5,-1 0,1 0,0 1,0-1,-1 1,1 0,-1 0,1 0,-1 0,0 0,0 0,0 0,0 1,0-1,-1 1,1 0,-1-1,1 1,-1 0,0 0,0 0,0 0,-1 0,1 0,0 4,-1-4,1 0,-1 1,0-1,0 1,0-1,0 0,0 1,-1-1,0 1,0-1,0 0,0 0,0 0,0 1,-4 3,2-2,-1-1,0 0,-1 0,1 0,-1-1,1 1,-1-1,-9 4,-6 4,-1-2,0 0,-1-2,0 0,-32 5,3-5,-68 2,19-2,-30 1,122-8,-27 1,-1-1,0-2,1-2,0-1,-40-10,34 4,-2 2,-55-5,92 13,-37-6,-59-18,67 15,-1 1,-68-7,-201 14,165 4,54 2,-140 26,36-3,91-17,-484 28,500-40,82 2,1 1,0-1,0 0,0 0,0 0,-1 0,1 0,0 0,0 0,0 0,-1 0,1 0,0 0,0 0,0 0,0 0,-1 0,1 0,0-1,0 1,0 0,0 0,-1 0,1 0,0 0,0 0,0 0,0 0,0-1,0 1,-1 0,1 0,0 0,0 0,0 0,0-1,0 1,0 0,0 0,0 0,0-1,0 1,0 0,0 0,0 0,0 0,0-1,0 1,0 0,0 0,0 0,10-9,20-6,6 3,1 1,0 1,0 3,42-4,158 0,-81 6,-93 1,-1-2,1-3,-1-3,92-29,2-8,-56 18,-24 9,1 4,1 4,1 2,0 4,148 5,-198 0,-29 3,0-1,0 1,0 0,1 0,-1 0,0 0,0 0,0 0,0 0,0 0,1 0,-1 0,0 0,0 0,0 0,0-1,0 1,1 0,-1 0,0 0,0 0,0 0,0-1,0 1,0 0,0 0,0 0,0 0,0 0,0-1,0 1,0 0,1 0,-1 0,0 0,0-1,0 1,-1 0,1 0,0 0,0 0,0-1,-14-8,-15-1,0 1,-1 2,0 1,-34-3,-125-2,163 10,-650 3,560 8,1 5,0 4,-152 48,167-42,-1-4,-1-4,0-5,-114-1,-217-11,165-1,246 3,25 0,15 2,714 90,-584-89,-49-2,-23 7,-39-4,-274-32,-276-31,296 49,106 7,-42-14,28 2,-521 5,380 10,-210-2,434 2,39-2,0 0,0 1,0-1,0 1,0 0,0 0,1 0,-1 0,0 0,1 1,-4 1,30 1,281 18,229 21,-276-24,-208-19,-1-3,0-1,60-15,-68 10,72-6,-332-1,66 2,96 10,-1 3,0 2,-74 11,-206 42,-3-28,-316-26,274-2,252-8,7 1,120 9,0 0,0-1,0 1,0-1,0 0,0 0,-4-2,7 3,1 0,-1-1,0 1,1 0,-1-1,1 1,-1 0,1-1,0 1,-1-1,1 1,-1-1,1 1,0-1,-1 1,1-1,0 1,0-1,-1 1,1-1,0 1,0-2,0 1,0 0,0 0,1 0,-1 0,0 0,1 0,-1 0,1 0,-1 0,1 0,-1 0,1 0,0 1,-1-1,1 0,0 0,1-1,6-4,1 0,-1 1,1 0,0 0,0 1,1 0,18-6,78-13,-82 18,545-69,-416 58,-6-7,-124 18,-1-1,0-1,0-1,27-14,-48 22,-1 0,0-1,1 1,-1 0,0 0,1 0,-1 0,1 0,-1-1,0 1,0 0,1 0,-1-1,0 1,1 0,-1 0,0-1,0 1,0 0,1-1,-1 1,0 0,0-1,0 1,0-1,0 1,1 0,-1-1,0 1,0 0,0-1,0 1,0-1,0 1,0 0,0-1,-1 1,1 0,0-1,0 1,0 0,0-1,-18-11,-31-4,-85-13,-2 6,-1 5,0 7,-274 12,344 7,0 3,-73 23,43-10,-20-3,-214 11,264-28,-126 3,190-7,0 1,-1-1,1 1,0-1,0 1,1 0,-1 0,0 0,-5 3,8-4,0 1,0-1,-1 0,1 0,0 0,0 0,0 1,-1-1,1 0,0 0,0 0,0 1,0-1,-1 0,1 0,0 1,0-1,0 0,0 1,0-1,0 0,0 0,0 1,0-1,0 0,0 0,0 1,0-1,0 0,0 1,0-1,0 0,0 0,1 1,-1-1,1 1,0 0,0 0,1 0,-1 0,0 0,0 0,1 0,-1-1,1 1,-1-1,3 1,18 5,0-1,1-1,43 1,-16-1,-26-2,426 56,-448-57,345 82,-311-73,10 3,-46-13,1 0,-1 0,0 0,0 0,0 0,0 0,1 0,-1 0,0 0,0 0,0 0,0 0,1 0,-1 0,0 1,0-1,0 0,0 0,1 0,-1 0,0 0,0 0,0 0,0 1,0-1,0 0,0 0,1 0,-1 0,0 1,0-1,0 0,0 0,0 0,0 0,0 1,0-1,0 0,0 0,0 0,0 0,0 1,0-1,0 0,0 0,0 0,0 1,0-1,-11 4,-16-1,-376-1,-180 14,537-11,-1 2,-74 22,104-25,-1 0,-34 2,34-5,18-1,-1 0,0 0,0 0,0 0,0 0,0 0,0 0,0 0,0 1,0-1,0 0,0 1,0-1,0 0,0 1,0-1,1 1,-1-1,0 1,0 0,1-1,-1 1,0 0,1 0,-1-1,0 1,1 0,-1 0,0 2,2-2,-1 0,0-1,1 1,-1 0,1 0,-1 0,1 0,0 0,-1 0,1-1,0 1,-1 0,1-1,0 1,0 0,0-1,0 1,0-1,0 1,-1-1,1 0,0 1,0-1,0 0,1 0,0 1,-135-33,-174-44,99 15,-178-43,297 86,-1 4,0 4,-106 2,152 8,44 0,0 0,-1 0,1 0,0 0,0 0,0 0,0 0,-1 0,1 0,0 0,0 0,0 0,-1 0,1 0,0 0,0 0,0 0,0 0,-1 0,1 0,0 0,0 0,0 0,0-1,0 1,-1 0,1 0,0 0,0 0,0 0,0 0,0-1,0 1,0 0,-1 0,1 0,0 0,0-1,0 1,0 0,0 0,0 0,0-1,8-5,16-4,29-5,0 4,1 1,72-2,170 6,-260 6,183 0,227 3,-308 6,38 0,-162-9,21-1,-33 1,-1 0,1 0,0 0,-1 0,1 1,0-1,-1 1,1-1,0 1,-1-1,1 1,-1 0,1 0,1 1,-4-1,1-1,-1 1,0-1,1 1,-1-1,0 1,0-1,1 1,-1-1,0 1,0-1,0 0,1 0,-1 1,0-1,0 0,0 0,0 0,1 0,-2 0,-295 29,176-10,2 6,1 5,-224 89,232-78,-154 37,221-70,1-1,-62 2,-87-9,111-1,78 1,0 0,-1 0,1 0,-1-1,1 1,0 0,-1-1,1 0,0 1,-1-1,1 0,0 0,0 0,0-1,-3-1,3 1,1 0,-1 0,1 0,0 0,0-1,0 1,0 0,0 0,0-1,1 1,-1-1,1 1,0 0,0-1,0-3,-1-2,1-1,-1 1,2 0,-1 0,1 0,1 0,0 1,0-1,0 0,1 1,0-1,0 1,1 0,0 0,0 0,1 0,0 1,0 0,6-6,7-6,0 1,0 1,26-18,-36 29,-1 0,1 1,1 0,-1 1,1 0,-1 0,1 1,0 0,16-2,23 2,89 6,-128-2,-1 0,0 1,0 0,0 0,0 1,0 0,-1 0,1 1,-1 0,10 9,25 16,-31-24,-1-1,1 0,0 0,17 4,-42-11,-1 2,-24 0,4 1,10-1,3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5T11:32:04.0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 0,'10449'0'0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5T11:32:12.1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10451 111,'-90'-1,"-101"2,169 2,0 0,0 1,-36 13,38-11,-1 0,1-1,-1-1,-34 2,-603-7,542-8,2 0,-91 11,-144-4,316-1,-51-12,22 3,-30-7,-26-3,23 5,54 9,-60-4,35 11,40 1,-1 0,0-2,-47-9,24 2,-1 2,0 2,0 2,-52 5,37-1,50 0,1 0,-1 2,1 0,0 1,0 0,-22 10,-10 3,21-10,-1-1,0 0,-55 2,-86-9,69-1,-2436 2,2498 2,0 2,0 1,-36 11,-64 8,81-18,-195 10,48-6,19 1,50-4,-319 1,294-9,49-8,16 0,-492 7,300 4,-468-2,643-9,0 0,95 9,-1 0,1-1,0-1,0-1,0 0,0-1,-16-6,22 7,0 0,-1 0,-15-1,17 3,0-1,1 1,-1-2,1 1,-16-7,10 2,2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iki.sei.cmu.edu/confluence/pages/viewpage.action?pageId=87152177"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iki.sei.cmu.edu/confluence/display/c/MSC41-C.+Never+hard+code+sensitive+information"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This is the Green Pace Security Policy Presentation by Developer: </a:t>
            </a:r>
            <a:r>
              <a:rPr lang="en-US" sz="1100" b="0" i="1" u="none" strike="noStrike" cap="none" dirty="0">
                <a:solidFill>
                  <a:srgbClr val="000000"/>
                </a:solidFill>
                <a:effectLst/>
                <a:latin typeface="Arial"/>
                <a:ea typeface="Arial"/>
                <a:cs typeface="Arial"/>
                <a:sym typeface="Arial"/>
              </a:rPr>
              <a:t>Angela Karina Vegega Ortiz</a:t>
            </a:r>
            <a:endParaRPr lang="en-US"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The next test verifies that calling .reserve() changes the capacity of the vector, but not the number of elements in it, showing that memory can be managed without altering the data. First the collection is confirmed to be empty, and size is 0. The initial capacity and size are stored in two variables, then .reserve() is used to increase the capacity to 5. Finally, the current capacity and size are checked against the previous ones to verify that capacity has increased but size remains the same.</a:t>
            </a:r>
            <a:endParaRPr lang="en-US" dirty="0"/>
          </a:p>
        </p:txBody>
      </p:sp>
    </p:spTree>
    <p:extLst>
      <p:ext uri="{BB962C8B-B14F-4D97-AF65-F5344CB8AC3E}">
        <p14:creationId xmlns:p14="http://schemas.microsoft.com/office/powerpoint/2010/main" val="2492059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The next two tests are negative tests. </a:t>
            </a:r>
          </a:p>
          <a:p>
            <a:r>
              <a:rPr lang="en-US" sz="1100" b="0" i="0" u="none" strike="noStrike" cap="none" dirty="0">
                <a:solidFill>
                  <a:srgbClr val="000000"/>
                </a:solidFill>
                <a:effectLst/>
                <a:latin typeface="Arial"/>
                <a:ea typeface="Arial"/>
                <a:cs typeface="Arial"/>
                <a:sym typeface="Arial"/>
              </a:rPr>
              <a:t>This test checks that accessing an invalid index correctly throws an exception, protecting against memory corruption or reading from an invalid index. As before, the collection is confirmed to be empty, and size is 0. Five entries are added to the collection. Then we use ASSERT_THROW to verify that accessing an element at index 10 with .at() throws an exception.</a:t>
            </a:r>
            <a:endParaRPr lang="en-US" dirty="0"/>
          </a:p>
        </p:txBody>
      </p:sp>
    </p:spTree>
    <p:extLst>
      <p:ext uri="{BB962C8B-B14F-4D97-AF65-F5344CB8AC3E}">
        <p14:creationId xmlns:p14="http://schemas.microsoft.com/office/powerpoint/2010/main" val="152893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This last test ensures that attempting to resize the vector beyond its maximum size throws the correct length error exception. This prevents logic errors or crashes. A single ASSERT_THROW is used to check that attempting to resize the collection to its max size plus one throws a length error.</a:t>
            </a:r>
            <a:endParaRPr lang="en-US" dirty="0"/>
          </a:p>
        </p:txBody>
      </p:sp>
    </p:spTree>
    <p:extLst>
      <p:ext uri="{BB962C8B-B14F-4D97-AF65-F5344CB8AC3E}">
        <p14:creationId xmlns:p14="http://schemas.microsoft.com/office/powerpoint/2010/main" val="506643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The results show all tests ran successfully, confirming proper handling of both normal operations with positive tests and error scenarios with negative tests. The selected tests are highlighted in yellow. </a:t>
            </a:r>
            <a:endParaRPr lang="en-US" dirty="0"/>
          </a:p>
        </p:txBody>
      </p:sp>
    </p:spTree>
    <p:extLst>
      <p:ext uri="{BB962C8B-B14F-4D97-AF65-F5344CB8AC3E}">
        <p14:creationId xmlns:p14="http://schemas.microsoft.com/office/powerpoint/2010/main" val="1785712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diagram shows the </a:t>
            </a:r>
            <a:r>
              <a:rPr lang="en-US" dirty="0" err="1"/>
              <a:t>DevSecOps</a:t>
            </a:r>
            <a:r>
              <a:rPr lang="en-US" dirty="0"/>
              <a:t> pipeline, which integrates security throughout the software development lifecycle, instead of leaving it to the end. Each stages includes manual or automated security testing in some form to ensure that vulnerabilities are detected and mitigated as early as possible.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Automation makes it easy to quickly and consistently test software using methods like scans, dependency checks, and patching to build secure software systems. It should be used throughout the entire development life cycle to ensure that security policies are consistently enforced at every stage. This approach falls under the Shift Left Security principle, which encourages applying security earlier in the development life cycle rather than leaving it to the end. </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dirty="0"/>
              <a:t>Automation reduces human error and can catch vulnerabilities that developers may miss. However, it does not detect every error, such as “STD-003-CPP: Guarantee that storage for strings has sufficient space for character data and the null terminator.” Automation must be used to complement human testing and code reviews rather than replacing them, following the Defense in Depth principle.</a:t>
            </a:r>
          </a:p>
          <a:p>
            <a:r>
              <a:rPr lang="en-US" sz="1100" dirty="0"/>
              <a:t>Automation can be used in the Design and Build stages of </a:t>
            </a:r>
            <a:r>
              <a:rPr lang="en-US" sz="1100" dirty="0" err="1"/>
              <a:t>DevSecOps</a:t>
            </a:r>
            <a:r>
              <a:rPr lang="en-US" sz="1100" dirty="0"/>
              <a:t> by choosing automation tools according to the company’s coding standards to enforce policies and guide developers as they write code. Static Application Security Testing (SAST) tools like </a:t>
            </a:r>
            <a:r>
              <a:rPr lang="en-US" sz="1100" dirty="0" err="1"/>
              <a:t>Cppcheck</a:t>
            </a:r>
            <a:r>
              <a:rPr lang="en-US" sz="1100" dirty="0"/>
              <a:t> can help enforce standards and find vulnerabilities early. In the Verify and Test stage, vulnerability scanning tools can find weaknesses before deployment. Automation can also be helpful in the Monitor and Detect stage by helping detect threats quickly, and it can even automate responses to common threats.</a:t>
            </a:r>
          </a:p>
          <a:p>
            <a:r>
              <a:rPr lang="en-US" sz="1100" dirty="0"/>
              <a:t>Active Directory (AD) stores private user information, and the Lightweight Directory Access Protocol (LDAP) is a protocol for reading and modifying that user information. They can both be automated to make it easier to confirm user identity within the system, helping to implement Authentication, Authorization, and Accounting (AAA) security.</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Acting now allows us to put secure coding at the forefront of our projects, addressing security intrinsically instead of leaving it to the end. For example, we can use static analysis tools like </a:t>
            </a:r>
            <a:r>
              <a:rPr lang="en-US" sz="1100" b="0" i="0" u="none" strike="noStrike" cap="none" dirty="0" err="1">
                <a:solidFill>
                  <a:srgbClr val="000000"/>
                </a:solidFill>
                <a:effectLst/>
                <a:latin typeface="Arial"/>
                <a:ea typeface="Arial"/>
                <a:cs typeface="Arial"/>
                <a:sym typeface="Arial"/>
              </a:rPr>
              <a:t>Cppcheck</a:t>
            </a:r>
            <a:r>
              <a:rPr lang="en-US" sz="1100" b="0" i="0" u="none" strike="noStrike" cap="none" dirty="0">
                <a:solidFill>
                  <a:srgbClr val="000000"/>
                </a:solidFill>
                <a:effectLst/>
                <a:latin typeface="Arial"/>
                <a:ea typeface="Arial"/>
                <a:cs typeface="Arial"/>
                <a:sym typeface="Arial"/>
              </a:rPr>
              <a:t> to scan code as we write it. This will protect our software from attacks that could cost more time and money to fix, while also risking client trust. Acquiring automation tools and learning new testing methods will require some upfront costs, but these will be good investments.</a:t>
            </a:r>
          </a:p>
          <a:p>
            <a:r>
              <a:rPr lang="en-US" sz="1100" b="0" i="0" u="none" strike="noStrike" cap="none" dirty="0">
                <a:solidFill>
                  <a:srgbClr val="000000"/>
                </a:solidFill>
                <a:effectLst/>
                <a:latin typeface="Arial"/>
                <a:ea typeface="Arial"/>
                <a:cs typeface="Arial"/>
                <a:sym typeface="Arial"/>
              </a:rPr>
              <a:t>On the other hand, if we wait, we could design and implement a more complete plan and properly allocate time and money for acquiring high-quality tools and training. However, there are also risks to waiting.</a:t>
            </a:r>
          </a:p>
          <a:p>
            <a:r>
              <a:rPr lang="en-US" sz="1100" b="0" i="0" u="none" strike="noStrike" cap="none" dirty="0">
                <a:solidFill>
                  <a:srgbClr val="000000"/>
                </a:solidFill>
                <a:effectLst/>
                <a:latin typeface="Arial"/>
                <a:ea typeface="Arial"/>
                <a:cs typeface="Arial"/>
                <a:sym typeface="Arial"/>
              </a:rPr>
              <a:t>An example of a company that waited to implement their security plan is Nova Scotia Power. In fact, their security plan barely mentioned protecting against data breaches and instead focused more on defending against cyberattacks on their critical infrastructure, like power plants and substations. The plan was to be implemented by December 2025, but they were the victim of a ransomware attack in mid-March of that year, nine months earlier. Sensitive customer data, like names, contact information, banking details and Social Insurance Numbers, was stolen, held for ransom, and later published on the dark web (Bousquet &amp; Henderson, 2025). We should learn from this example and act now before one of our systems becomes a target.</a:t>
            </a:r>
          </a:p>
          <a:p>
            <a:r>
              <a:rPr lang="en-US" sz="1100" b="0" i="0" u="none" strike="noStrike" cap="none" dirty="0">
                <a:solidFill>
                  <a:srgbClr val="000000"/>
                </a:solidFill>
                <a:effectLst/>
                <a:latin typeface="Arial"/>
                <a:ea typeface="Arial"/>
                <a:cs typeface="Arial"/>
                <a:sym typeface="Arial"/>
              </a:rPr>
              <a:t>We should prioritize protecting against code injection and memory allocation errors first, as these have the highest risk of introducing serious vulnerabilities.</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This policy is a good first step towards implementing coding standards that prioritize testing and security, yet there are still gaps in the policy. For example, although there are 10 principles and 10 coding standards, two principles are not mapped to any coding standards: Principle 5 (Default Deny) and Principle 6 (Adhere to the Principle of Least Privilege). This means that we lack standards to enforce Default Deny and Least Privilege, which are important for preventing unauthorized access. This leaves us vulnerable to malicious actors that may gain access to our systems by leaving systems unnecessarily open, instead of restricting access by default and granting only the minimum privileges required.</a:t>
            </a:r>
          </a:p>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cs typeface="Arial"/>
                <a:sym typeface="Arial"/>
              </a:rPr>
              <a:t>Additionally, we must plan a schedule and budget for the tools and training necessary to follow the policy successfully.</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Some standards we should adopt that map to Default Deny and Least Privilege include:</a:t>
            </a:r>
          </a:p>
          <a:p>
            <a:pPr lvl="1"/>
            <a:r>
              <a:rPr lang="en-US" sz="1100" b="0" i="0" u="sng" strike="noStrike" cap="none" dirty="0">
                <a:solidFill>
                  <a:srgbClr val="000000"/>
                </a:solidFill>
                <a:effectLst/>
                <a:latin typeface="Arial"/>
                <a:ea typeface="Arial"/>
                <a:cs typeface="Arial"/>
                <a:sym typeface="Arial"/>
                <a:hlinkClick r:id="rId3"/>
              </a:rPr>
              <a:t>ENV33-C. Do not call system()</a:t>
            </a:r>
            <a:r>
              <a:rPr lang="en-US" sz="1100" b="0" i="0" u="none" strike="noStrike" cap="none" dirty="0">
                <a:solidFill>
                  <a:srgbClr val="000000"/>
                </a:solidFill>
                <a:effectLst/>
                <a:latin typeface="Arial"/>
                <a:ea typeface="Arial"/>
                <a:cs typeface="Arial"/>
                <a:sym typeface="Arial"/>
              </a:rPr>
              <a:t>: Although written for C, it applies to C++ as well. Calling system() with an </a:t>
            </a:r>
            <a:r>
              <a:rPr lang="en-US" sz="1100" b="0" i="0" u="none" strike="noStrike" cap="none" dirty="0" err="1">
                <a:solidFill>
                  <a:srgbClr val="000000"/>
                </a:solidFill>
                <a:effectLst/>
                <a:latin typeface="Arial"/>
                <a:ea typeface="Arial"/>
                <a:cs typeface="Arial"/>
                <a:sym typeface="Arial"/>
              </a:rPr>
              <a:t>unsanitized</a:t>
            </a:r>
            <a:r>
              <a:rPr lang="en-US" sz="1100" b="0" i="0" u="none" strike="noStrike" cap="none" dirty="0">
                <a:solidFill>
                  <a:srgbClr val="000000"/>
                </a:solidFill>
                <a:effectLst/>
                <a:latin typeface="Arial"/>
                <a:ea typeface="Arial"/>
                <a:cs typeface="Arial"/>
                <a:sym typeface="Arial"/>
              </a:rPr>
              <a:t> command string on a system with elevated privileges could allow an attacker to execute damaging system commands (SEI CERT C++ Coding Standard, n.d.)</a:t>
            </a:r>
          </a:p>
          <a:p>
            <a:pPr lvl="1"/>
            <a:r>
              <a:rPr lang="en-US" sz="1100" b="0" i="0" u="sng" strike="noStrike" cap="none" dirty="0">
                <a:solidFill>
                  <a:srgbClr val="000000"/>
                </a:solidFill>
                <a:effectLst/>
                <a:latin typeface="Arial"/>
                <a:ea typeface="Arial"/>
                <a:cs typeface="Arial"/>
                <a:sym typeface="Arial"/>
                <a:hlinkClick r:id="rId4"/>
              </a:rPr>
              <a:t>MSC41-C. Never hard code sensitive information</a:t>
            </a:r>
            <a:r>
              <a:rPr lang="en-US" sz="1100" b="0" i="0" u="none" strike="noStrike" cap="none" dirty="0">
                <a:solidFill>
                  <a:srgbClr val="000000"/>
                </a:solidFill>
                <a:effectLst/>
                <a:latin typeface="Arial"/>
                <a:ea typeface="Arial"/>
                <a:cs typeface="Arial"/>
                <a:sym typeface="Arial"/>
              </a:rPr>
              <a:t>: This C standard also applies to C++. If we follow this standard, our sensitive data, like encryption keys, remain hidden in the event of a breach, adding an extra layer of protection (SEI CERT C++ Coding Standard, n.d.).</a:t>
            </a:r>
          </a:p>
          <a:p>
            <a:r>
              <a:rPr lang="en-US" sz="1100" b="0" i="0" u="none" strike="noStrike" cap="none" dirty="0">
                <a:solidFill>
                  <a:srgbClr val="000000"/>
                </a:solidFill>
                <a:effectLst/>
                <a:latin typeface="Arial"/>
                <a:ea typeface="Arial"/>
                <a:cs typeface="Arial"/>
                <a:sym typeface="Arial"/>
              </a:rPr>
              <a:t>A real-world example of why we should adopt these standards is the 2013 Target data breach. Attackers gained access through a third-party HVAC vendor, who was itself the victim of a phishing attack. Using stolen vendor credentials, the criminals were able to access the Target web application. Because the vendor account had elevated privileges within the Target system, and Target’s network lacked segregation and Default </a:t>
            </a:r>
            <a:r>
              <a:rPr lang="en-US" sz="1100" b="0" i="0" u="none" strike="noStrike" cap="none">
                <a:solidFill>
                  <a:srgbClr val="000000"/>
                </a:solidFill>
                <a:effectLst/>
                <a:latin typeface="Arial"/>
                <a:ea typeface="Arial"/>
                <a:cs typeface="Arial"/>
                <a:sym typeface="Arial"/>
              </a:rPr>
              <a:t>Deny protections, </a:t>
            </a:r>
            <a:r>
              <a:rPr lang="en-US" sz="1100" b="0" i="0" u="none" strike="noStrike" cap="none" dirty="0">
                <a:solidFill>
                  <a:srgbClr val="000000"/>
                </a:solidFill>
                <a:effectLst/>
                <a:latin typeface="Arial"/>
                <a:ea typeface="Arial"/>
                <a:cs typeface="Arial"/>
                <a:sym typeface="Arial"/>
              </a:rPr>
              <a:t>the criminals were able to move laterally within the network and plant malware on point-of-sale systems, stealing 40 million credit and debit card numbers along with customer data </a:t>
            </a:r>
            <a:r>
              <a:rPr lang="en-US" dirty="0"/>
              <a:t>(Jones, 2025)</a:t>
            </a:r>
            <a:r>
              <a:rPr lang="en-US" sz="1100" b="0" i="0" u="none" strike="noStrike" cap="none" dirty="0">
                <a:solidFill>
                  <a:srgbClr val="000000"/>
                </a:solidFill>
                <a:effectLst/>
                <a:latin typeface="Arial"/>
                <a:ea typeface="Arial"/>
                <a:cs typeface="Arial"/>
                <a:sym typeface="Arial"/>
              </a:rPr>
              <a:t>.</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last slide shows my references for this presentation. Thank you for listening and watching.</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Our team has already been using secure coding habits informally but inconsistently. Implementing a standardized security policy ensures that every developer, new or experienced, applies the same principles, understands the threat levels and risks, and knows how to prevent vulnerabilities. By following the 10 core security principles and detailed coding standards, we will create multiple layers of defense, or Defense in Depth, to protect our systems from potential threats. </a:t>
            </a: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 threats matrix has four quadrants: Likely, Priority, Low priority, and Unlikely. It has been populated with the 10 coding standards in our policy. </a:t>
            </a:r>
          </a:p>
          <a:p>
            <a:r>
              <a:rPr lang="en-US" sz="1100" b="0" i="0" u="none" strike="noStrike" cap="none" dirty="0">
                <a:solidFill>
                  <a:srgbClr val="000000"/>
                </a:solidFill>
                <a:effectLst/>
                <a:latin typeface="Arial"/>
                <a:ea typeface="Arial"/>
                <a:cs typeface="Arial"/>
                <a:sym typeface="Arial"/>
              </a:rPr>
              <a:t>Standards in the Likely quadrant are those that are likely to introduce vulnerabilities if not followed, like divide-by-zero errors from unchecked division and remainder operations.</a:t>
            </a:r>
          </a:p>
          <a:p>
            <a:r>
              <a:rPr lang="en-US" sz="1100" b="0" i="0" u="none" strike="noStrike" cap="none" dirty="0">
                <a:solidFill>
                  <a:srgbClr val="000000"/>
                </a:solidFill>
                <a:effectLst/>
                <a:latin typeface="Arial"/>
                <a:ea typeface="Arial"/>
                <a:cs typeface="Arial"/>
                <a:sym typeface="Arial"/>
              </a:rPr>
              <a:t>The Unlikely quadrant contains standards with a low probability of introducing vulnerabilities. </a:t>
            </a:r>
          </a:p>
          <a:p>
            <a:r>
              <a:rPr lang="en-US" sz="1100" b="0" i="0" u="none" strike="noStrike" cap="none" dirty="0">
                <a:solidFill>
                  <a:srgbClr val="000000"/>
                </a:solidFill>
                <a:effectLst/>
                <a:latin typeface="Arial"/>
                <a:ea typeface="Arial"/>
                <a:cs typeface="Arial"/>
                <a:sym typeface="Arial"/>
              </a:rPr>
              <a:t>Low priority standards are those unlikely to introduce severe vulnerabilities and may not be easily detected by automation, like not using a static assertion to test the value of a constant expression. These can take time to manually find and repair, time that could be used to repair more critical flaws.</a:t>
            </a:r>
          </a:p>
          <a:p>
            <a:r>
              <a:rPr lang="en-US" sz="1100" b="0" i="0" u="none" strike="noStrike" cap="none" dirty="0">
                <a:solidFill>
                  <a:srgbClr val="000000"/>
                </a:solidFill>
                <a:effectLst/>
                <a:latin typeface="Arial"/>
                <a:ea typeface="Arial"/>
                <a:cs typeface="Arial"/>
                <a:sym typeface="Arial"/>
              </a:rPr>
              <a:t> Priority standards are likely to introduce severe vulnerabilities and should be dealt with first, as they can often be found by automated tools such as </a:t>
            </a:r>
            <a:r>
              <a:rPr lang="en-US" sz="1100" b="0" i="0" u="none" strike="noStrike" cap="none" dirty="0" err="1">
                <a:solidFill>
                  <a:srgbClr val="000000"/>
                </a:solidFill>
                <a:effectLst/>
                <a:latin typeface="Arial"/>
                <a:ea typeface="Arial"/>
                <a:cs typeface="Arial"/>
                <a:sym typeface="Arial"/>
              </a:rPr>
              <a:t>Cppcheck</a:t>
            </a:r>
            <a:r>
              <a:rPr lang="en-US" sz="1100" b="0" i="0" u="none" strike="noStrike" cap="none" dirty="0">
                <a:solidFill>
                  <a:srgbClr val="000000"/>
                </a:solidFill>
                <a:effectLst/>
                <a:latin typeface="Arial"/>
                <a:ea typeface="Arial"/>
                <a:cs typeface="Arial"/>
                <a:sym typeface="Arial"/>
              </a:rPr>
              <a:t>. For example, STD-004-CPP (Exclude user input from format strings) and STD-005-CPP (Detect and handle memory allocation errors) are in both the Likely and Priority quadrants. These are the most dangerous and should be fixed immediately.</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Each standard is aligned with one or more of the 10 Coding Principles, where applicable. Currently, Principle 5 (Default Deny), and Principle 6 (Adhere to the Principle of Least Privilege) do not have standards aligned to them. This shows we are trying as much as possible to align with the 10 Principles to build secure software.</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I prioritized vulnerabilities based on how much damage an exploit could cause if the standard is not followed, how easy it is for the vulnerability to be introduced during development, and how difficult it is for the vulnerability to be detected and fixed.</a:t>
            </a:r>
          </a:p>
          <a:p>
            <a:r>
              <a:rPr lang="en-US" sz="1100" b="0" i="0" u="none" strike="noStrike" cap="none" dirty="0">
                <a:solidFill>
                  <a:srgbClr val="000000"/>
                </a:solidFill>
                <a:effectLst/>
                <a:latin typeface="Arial"/>
                <a:ea typeface="Arial"/>
                <a:cs typeface="Arial"/>
                <a:sym typeface="Arial"/>
              </a:rPr>
              <a:t>The first three standards listed feature the highest priority vulnerabilities: Exclude user input from format strings, Detect and handle memory allocation errors, and Do not define a C-style variadic function. Failure to follow these standards can introduce severe vulnerabilities into the program. Not excluding user input from format strings could leave the program vulnerable to injection attacks where attackers can inject code into user input to expose data or cause harm to the system. Failure to detect and handle memory allocation errors can cause crashes and denial of service attacks. Using C-style variadic functions can bypass type checking, making it easier for attackers to exploit memory and execute arbitrary code.</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Encryption in flight, also known as in transit, protects data while it moves between devices or systems. It is encrypted before transmission and decrypted by the receiver. This protects the data in case it is intercepted by an attacker, as it remains unreadable without the decryption key. This policy should be implemented whenever data is transmitted over networks, such as sending emails, text messages, or transmitting payment information.</a:t>
            </a:r>
          </a:p>
          <a:p>
            <a:r>
              <a:rPr lang="en-US" sz="1100" b="0" i="0" u="none" strike="noStrike" cap="none" dirty="0">
                <a:solidFill>
                  <a:srgbClr val="000000"/>
                </a:solidFill>
                <a:effectLst/>
                <a:latin typeface="Arial"/>
                <a:ea typeface="Arial"/>
                <a:cs typeface="Arial"/>
                <a:sym typeface="Arial"/>
              </a:rPr>
              <a:t>Encryption at rest uses encryption algorithms such as Advanced Encryption Standard (AES) to protect data which is stored on a device or system such as a hard drive or database. It is useful for protecting stored sensitive personal data like passwords or credit card numbers by encrypting it with an encryption key. If the device it is stored in is lost, stolen, or hacked, malicious actors cannot read the stored data without the decryption key. This policy should be applied any time sensitive data is stored on a drive, server, or database.</a:t>
            </a:r>
          </a:p>
          <a:p>
            <a:r>
              <a:rPr lang="en-US" sz="1100" b="0" i="0" u="none" strike="noStrike" cap="none" dirty="0">
                <a:solidFill>
                  <a:srgbClr val="000000"/>
                </a:solidFill>
                <a:effectLst/>
                <a:latin typeface="Arial"/>
                <a:ea typeface="Arial"/>
                <a:cs typeface="Arial"/>
                <a:sym typeface="Arial"/>
              </a:rPr>
              <a:t>Encryption in use involves encrypting data while it is being used and processed by applications. Often data is at its most vulnerable when it is in use, as it needs to be decrypted to be able to be read and used. Through partially homomorphic encryption (PHE) and fully homomorphic encryption (FHE), computers can run operations on encrypted data without fully decrypting it, protecting it from threats like memory scraping. This policy should be enforced when processing sensitive data, or when data is being processed in an untrusted environment, like public clouds.</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TRIPLE-A POLICIES</a:t>
            </a:r>
          </a:p>
          <a:p>
            <a:r>
              <a:rPr lang="en-US" sz="1100" b="0" i="0" u="none" strike="noStrike" cap="none" dirty="0">
                <a:solidFill>
                  <a:srgbClr val="000000"/>
                </a:solidFill>
                <a:effectLst/>
                <a:latin typeface="Arial"/>
                <a:ea typeface="Arial"/>
                <a:cs typeface="Arial"/>
                <a:sym typeface="Arial"/>
              </a:rPr>
              <a:t>Authentication uses credentials such as usernames and passwords to verify a user before granting them access to a system or network. Other ways to prove identity include biometrics like fingerprint scans. Active Directory is a database that stores user credentials and validates them during login. This policy applies at all login points to keep unverified users from accessing the system and sensitive data. Multifactor authentication (MFA) should be enforced, and passwords should be appropriately complex for safety. </a:t>
            </a:r>
          </a:p>
          <a:p>
            <a:r>
              <a:rPr lang="en-US" sz="1100" b="0" i="0" u="none" strike="noStrike" cap="none" dirty="0">
                <a:solidFill>
                  <a:srgbClr val="000000"/>
                </a:solidFill>
                <a:effectLst/>
                <a:latin typeface="Arial"/>
                <a:ea typeface="Arial"/>
                <a:cs typeface="Arial"/>
                <a:sym typeface="Arial"/>
              </a:rPr>
              <a:t>The next step after authentication, authorization grants users access to resources based on their roles using Role-Based Access Control (RBAC) to limit permission following the principle of Least Privilege. For example, a standard employee may read data, but only an Admin level user can make changes to the database. When new users are added, they must only be granted the minimum level of access needed to perform their roles in the system. Authorization should be reviewed periodically to remove unnecessary permissions or add necessary ones.</a:t>
            </a:r>
          </a:p>
          <a:p>
            <a:r>
              <a:rPr lang="en-US" sz="1100" b="0" i="0" u="none" strike="noStrike" cap="none" dirty="0">
                <a:solidFill>
                  <a:srgbClr val="000000"/>
                </a:solidFill>
                <a:effectLst/>
                <a:latin typeface="Arial"/>
                <a:ea typeface="Arial"/>
                <a:cs typeface="Arial"/>
                <a:sym typeface="Arial"/>
              </a:rPr>
              <a:t>Lastly, accounting gathers data from the actions of users that have been authenticated and authorized in the system to keep accountability. Logs must keep track of events like logins, file access and downloads, and database changes. This keeps accountability of any changes in the system or database and what files were accessed by which user. These accountability logs should be periodically reviewed to see patterns of usage and ensure users are using the system appropriately. Any suspicious activity must be flagged and investigated immediately. If a breach happens, these logs could help track the source.</a:t>
            </a: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Unit testing helps detect vulnerabilities early in code. The following four mixed unit tests demonstrate both positive and negative tests. The tests were performed on a vector of </a:t>
            </a:r>
            <a:r>
              <a:rPr lang="en-US" sz="1100" b="0" i="0" u="none" strike="noStrike" cap="none" dirty="0" err="1">
                <a:solidFill>
                  <a:srgbClr val="000000"/>
                </a:solidFill>
                <a:effectLst/>
                <a:latin typeface="Arial"/>
                <a:ea typeface="Arial"/>
                <a:cs typeface="Arial"/>
                <a:sym typeface="Arial"/>
              </a:rPr>
              <a:t>ints</a:t>
            </a:r>
            <a:r>
              <a:rPr lang="en-US" sz="1100" b="0" i="0" u="none" strike="noStrike" cap="none" dirty="0">
                <a:solidFill>
                  <a:srgbClr val="000000"/>
                </a:solidFill>
                <a:effectLst/>
                <a:latin typeface="Arial"/>
                <a:ea typeface="Arial"/>
                <a:cs typeface="Arial"/>
                <a:sym typeface="Arial"/>
              </a:rPr>
              <a:t> that is empty when created.</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The first two are positive tests.</a:t>
            </a:r>
          </a:p>
          <a:p>
            <a:r>
              <a:rPr lang="en-US" sz="1100" b="0" i="0" u="none" strike="noStrike" cap="none" dirty="0">
                <a:solidFill>
                  <a:srgbClr val="000000"/>
                </a:solidFill>
                <a:effectLst/>
                <a:latin typeface="Arial"/>
                <a:ea typeface="Arial"/>
                <a:cs typeface="Arial"/>
                <a:sym typeface="Arial"/>
              </a:rPr>
              <a:t>This test confirms that calling .clear() on the vector removes all elements from the collection. This ensures that the collection can be emptied when needed.</a:t>
            </a:r>
          </a:p>
          <a:p>
            <a:r>
              <a:rPr lang="en-US" sz="1100" b="0" i="0" u="none" strike="noStrike" cap="none" dirty="0">
                <a:solidFill>
                  <a:srgbClr val="000000"/>
                </a:solidFill>
                <a:effectLst/>
                <a:latin typeface="Arial"/>
                <a:ea typeface="Arial"/>
                <a:cs typeface="Arial"/>
                <a:sym typeface="Arial"/>
              </a:rPr>
              <a:t>Asserts are used to check that the collection is empty and size is 0. Five entries are added, then .clear() is called. Finally, ASSERT_TRUE is used to check that the collection is truly empty.</a:t>
            </a:r>
            <a:endParaRPr lang="en-US" dirty="0"/>
          </a:p>
        </p:txBody>
      </p:sp>
    </p:spTree>
    <p:extLst>
      <p:ext uri="{BB962C8B-B14F-4D97-AF65-F5344CB8AC3E}">
        <p14:creationId xmlns:p14="http://schemas.microsoft.com/office/powerpoint/2010/main" val="20649661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3.png"/><Relationship Id="rId1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00.png"/><Relationship Id="rId12" Type="http://schemas.openxmlformats.org/officeDocument/2006/relationships/customXml" Target="../ink/ink4.xml"/><Relationship Id="rId17" Type="http://schemas.openxmlformats.org/officeDocument/2006/relationships/image" Target="../media/image15.png"/><Relationship Id="rId2" Type="http://schemas.openxmlformats.org/officeDocument/2006/relationships/audio" Target="../media/media13.m4a"/><Relationship Id="rId16" Type="http://schemas.openxmlformats.org/officeDocument/2006/relationships/customXml" Target="../ink/ink6.xml"/><Relationship Id="rId1" Type="http://schemas.microsoft.com/office/2007/relationships/media" Target="../media/media13.m4a"/><Relationship Id="rId6" Type="http://schemas.openxmlformats.org/officeDocument/2006/relationships/customXml" Target="../ink/ink1.xml"/><Relationship Id="rId11" Type="http://schemas.openxmlformats.org/officeDocument/2006/relationships/image" Target="../media/image12.png"/><Relationship Id="rId5" Type="http://schemas.openxmlformats.org/officeDocument/2006/relationships/image" Target="../media/image10.png"/><Relationship Id="rId15" Type="http://schemas.openxmlformats.org/officeDocument/2006/relationships/image" Target="../media/image14.png"/><Relationship Id="rId10" Type="http://schemas.openxmlformats.org/officeDocument/2006/relationships/customXml" Target="../ink/ink3.xml"/><Relationship Id="rId4" Type="http://schemas.openxmlformats.org/officeDocument/2006/relationships/notesSlide" Target="../notesSlides/notesSlide13.xml"/><Relationship Id="rId9" Type="http://schemas.openxmlformats.org/officeDocument/2006/relationships/image" Target="../media/image11.png"/><Relationship Id="rId14" Type="http://schemas.openxmlformats.org/officeDocument/2006/relationships/customXml" Target="../ink/ink5.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16.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8.m4a"/><Relationship Id="rId7" Type="http://schemas.openxmlformats.org/officeDocument/2006/relationships/hyperlink" Target="https://wiki.sei.cmu.edu/confluence/display/c/MSC41-C.+Never+hard+code+sensitive+information" TargetMode="External"/><Relationship Id="rId2" Type="http://schemas.microsoft.com/office/2007/relationships/media" Target="../media/media18.m4a"/><Relationship Id="rId1" Type="http://schemas.openxmlformats.org/officeDocument/2006/relationships/tags" Target="../tags/tag14.xml"/><Relationship Id="rId6" Type="http://schemas.openxmlformats.org/officeDocument/2006/relationships/hyperlink" Target="https://wiki.sei.cmu.edu/confluence/pages/viewpage.action?pageId=87152177" TargetMode="External"/><Relationship Id="rId5" Type="http://schemas.openxmlformats.org/officeDocument/2006/relationships/notesSlide" Target="../notesSlides/notesSlide1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hyperlink" Target="https://wiki.sei.cmu.edu/confluence/display/cplusplus/" TargetMode="External"/><Relationship Id="rId3" Type="http://schemas.openxmlformats.org/officeDocument/2006/relationships/audio" Target="../media/media19.m4a"/><Relationship Id="rId7" Type="http://schemas.openxmlformats.org/officeDocument/2006/relationships/hyperlink" Target="https://redriver.com/security/target-data-breach" TargetMode="External"/><Relationship Id="rId2" Type="http://schemas.microsoft.com/office/2007/relationships/media" Target="../media/media19.m4a"/><Relationship Id="rId1" Type="http://schemas.openxmlformats.org/officeDocument/2006/relationships/tags" Target="../tags/tag15.xml"/><Relationship Id="rId6" Type="http://schemas.openxmlformats.org/officeDocument/2006/relationships/hyperlink" Target="https://www.halifaxexaminer.ca/morning-file/nova-scotia-power-saw-the-potential-for-a-cyber-attack-but-did-too-little-too-late/" TargetMode="External"/><Relationship Id="rId5" Type="http://schemas.openxmlformats.org/officeDocument/2006/relationships/notesSlide" Target="../notesSlides/notesSlide19.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Angela Karina Vegega Ortiz</a:t>
            </a:r>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9" name="Audio 8">
            <a:hlinkClick r:id="" action="ppaction://media"/>
            <a:extLst>
              <a:ext uri="{FF2B5EF4-FFF2-40B4-BE49-F238E27FC236}">
                <a16:creationId xmlns:a16="http://schemas.microsoft.com/office/drawing/2014/main" id="{E3532517-ECCB-3B5C-3FA7-493BBE148D1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309"/>
    </mc:Choice>
    <mc:Fallback>
      <p:transition spd="slow" advTm="9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68EA4-95FF-F871-D5F5-ED10BBABC89C}"/>
              </a:ext>
            </a:extLst>
          </p:cNvPr>
          <p:cNvSpPr>
            <a:spLocks noGrp="1"/>
          </p:cNvSpPr>
          <p:nvPr>
            <p:ph type="title"/>
          </p:nvPr>
        </p:nvSpPr>
        <p:spPr>
          <a:xfrm>
            <a:off x="822277" y="-109083"/>
            <a:ext cx="10547445" cy="1293028"/>
          </a:xfrm>
        </p:spPr>
        <p:txBody>
          <a:bodyPr/>
          <a:lstStyle/>
          <a:p>
            <a:r>
              <a:rPr lang="en-US" dirty="0"/>
              <a:t>Does reserve increase capacity, not size?</a:t>
            </a:r>
          </a:p>
        </p:txBody>
      </p:sp>
      <p:pic>
        <p:nvPicPr>
          <p:cNvPr id="5" name="Picture 4">
            <a:extLst>
              <a:ext uri="{FF2B5EF4-FFF2-40B4-BE49-F238E27FC236}">
                <a16:creationId xmlns:a16="http://schemas.microsoft.com/office/drawing/2014/main" id="{575E2A24-EFD1-14CE-ABAF-1F36CE2DC7E5}"/>
              </a:ext>
            </a:extLst>
          </p:cNvPr>
          <p:cNvPicPr>
            <a:picLocks noChangeAspect="1"/>
          </p:cNvPicPr>
          <p:nvPr/>
        </p:nvPicPr>
        <p:blipFill>
          <a:blip r:embed="rId5"/>
          <a:stretch>
            <a:fillRect/>
          </a:stretch>
        </p:blipFill>
        <p:spPr>
          <a:xfrm>
            <a:off x="805023" y="942149"/>
            <a:ext cx="10564699" cy="5915851"/>
          </a:xfrm>
          <a:prstGeom prst="rect">
            <a:avLst/>
          </a:prstGeom>
        </p:spPr>
      </p:pic>
      <p:pic>
        <p:nvPicPr>
          <p:cNvPr id="7" name="Audio 6">
            <a:hlinkClick r:id="" action="ppaction://media"/>
            <a:extLst>
              <a:ext uri="{FF2B5EF4-FFF2-40B4-BE49-F238E27FC236}">
                <a16:creationId xmlns:a16="http://schemas.microsoft.com/office/drawing/2014/main" id="{F3554173-1E16-C7C2-6A21-9F7F82DB9E3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70977833"/>
      </p:ext>
    </p:extLst>
  </p:cSld>
  <p:clrMapOvr>
    <a:masterClrMapping/>
  </p:clrMapOvr>
  <mc:AlternateContent xmlns:mc="http://schemas.openxmlformats.org/markup-compatibility/2006">
    <mc:Choice xmlns:p14="http://schemas.microsoft.com/office/powerpoint/2010/main" Requires="p14">
      <p:transition spd="slow" p14:dur="2000" advTm="42559"/>
    </mc:Choice>
    <mc:Fallback>
      <p:transition spd="slow" advTm="42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86A33-CEEC-16CD-730C-64A45D368DEA}"/>
              </a:ext>
            </a:extLst>
          </p:cNvPr>
          <p:cNvSpPr>
            <a:spLocks noGrp="1"/>
          </p:cNvSpPr>
          <p:nvPr>
            <p:ph type="title"/>
          </p:nvPr>
        </p:nvSpPr>
        <p:spPr>
          <a:xfrm>
            <a:off x="-191069" y="368490"/>
            <a:ext cx="11697269" cy="1688911"/>
          </a:xfrm>
        </p:spPr>
        <p:txBody>
          <a:bodyPr>
            <a:normAutofit/>
          </a:bodyPr>
          <a:lstStyle/>
          <a:p>
            <a:r>
              <a:rPr lang="en-US" dirty="0"/>
              <a:t>Does accessing an index out of bounds throw an out-of-range error?</a:t>
            </a:r>
          </a:p>
        </p:txBody>
      </p:sp>
      <p:pic>
        <p:nvPicPr>
          <p:cNvPr id="5" name="Picture 4">
            <a:extLst>
              <a:ext uri="{FF2B5EF4-FFF2-40B4-BE49-F238E27FC236}">
                <a16:creationId xmlns:a16="http://schemas.microsoft.com/office/drawing/2014/main" id="{2C41674E-1487-4AC4-7C1E-8F645E57E017}"/>
              </a:ext>
            </a:extLst>
          </p:cNvPr>
          <p:cNvPicPr>
            <a:picLocks noChangeAspect="1"/>
          </p:cNvPicPr>
          <p:nvPr/>
        </p:nvPicPr>
        <p:blipFill>
          <a:blip r:embed="rId5"/>
          <a:stretch>
            <a:fillRect/>
          </a:stretch>
        </p:blipFill>
        <p:spPr>
          <a:xfrm>
            <a:off x="0" y="2057401"/>
            <a:ext cx="12192000" cy="3543664"/>
          </a:xfrm>
          <a:prstGeom prst="rect">
            <a:avLst/>
          </a:prstGeom>
        </p:spPr>
      </p:pic>
      <p:pic>
        <p:nvPicPr>
          <p:cNvPr id="16" name="Audio 15">
            <a:hlinkClick r:id="" action="ppaction://media"/>
            <a:extLst>
              <a:ext uri="{FF2B5EF4-FFF2-40B4-BE49-F238E27FC236}">
                <a16:creationId xmlns:a16="http://schemas.microsoft.com/office/drawing/2014/main" id="{BECC9E19-587F-496C-C1FE-3406FD21485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34438846"/>
      </p:ext>
    </p:extLst>
  </p:cSld>
  <p:clrMapOvr>
    <a:masterClrMapping/>
  </p:clrMapOvr>
  <mc:AlternateContent xmlns:mc="http://schemas.openxmlformats.org/markup-compatibility/2006">
    <mc:Choice xmlns:p14="http://schemas.microsoft.com/office/powerpoint/2010/main" Requires="p14">
      <p:transition spd="slow" p14:dur="2000" advTm="43756"/>
    </mc:Choice>
    <mc:Fallback>
      <p:transition spd="slow" advTm="43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EF5A6-9DDE-CA6F-4A1E-4795B8F9FFE3}"/>
              </a:ext>
            </a:extLst>
          </p:cNvPr>
          <p:cNvSpPr>
            <a:spLocks noGrp="1"/>
          </p:cNvSpPr>
          <p:nvPr>
            <p:ph type="title"/>
          </p:nvPr>
        </p:nvSpPr>
        <p:spPr>
          <a:xfrm>
            <a:off x="-1" y="764373"/>
            <a:ext cx="12191999" cy="1293028"/>
          </a:xfrm>
        </p:spPr>
        <p:txBody>
          <a:bodyPr/>
          <a:lstStyle/>
          <a:p>
            <a:r>
              <a:rPr lang="en-US" dirty="0"/>
              <a:t>Does .resize() beyond max size throw a length error?</a:t>
            </a:r>
          </a:p>
        </p:txBody>
      </p:sp>
      <p:pic>
        <p:nvPicPr>
          <p:cNvPr id="5" name="Picture 4">
            <a:extLst>
              <a:ext uri="{FF2B5EF4-FFF2-40B4-BE49-F238E27FC236}">
                <a16:creationId xmlns:a16="http://schemas.microsoft.com/office/drawing/2014/main" id="{647081B5-710E-7341-D257-1FD78789C2C4}"/>
              </a:ext>
            </a:extLst>
          </p:cNvPr>
          <p:cNvPicPr>
            <a:picLocks noChangeAspect="1"/>
          </p:cNvPicPr>
          <p:nvPr/>
        </p:nvPicPr>
        <p:blipFill>
          <a:blip r:embed="rId5"/>
          <a:stretch>
            <a:fillRect/>
          </a:stretch>
        </p:blipFill>
        <p:spPr>
          <a:xfrm>
            <a:off x="0" y="2634215"/>
            <a:ext cx="12192000" cy="1589570"/>
          </a:xfrm>
          <a:prstGeom prst="rect">
            <a:avLst/>
          </a:prstGeom>
        </p:spPr>
      </p:pic>
      <p:pic>
        <p:nvPicPr>
          <p:cNvPr id="6" name="Audio 5">
            <a:hlinkClick r:id="" action="ppaction://media"/>
            <a:extLst>
              <a:ext uri="{FF2B5EF4-FFF2-40B4-BE49-F238E27FC236}">
                <a16:creationId xmlns:a16="http://schemas.microsoft.com/office/drawing/2014/main" id="{090966CC-3247-4685-837A-9033E737F66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40080393"/>
      </p:ext>
    </p:extLst>
  </p:cSld>
  <p:clrMapOvr>
    <a:masterClrMapping/>
  </p:clrMapOvr>
  <mc:AlternateContent xmlns:mc="http://schemas.openxmlformats.org/markup-compatibility/2006">
    <mc:Choice xmlns:p14="http://schemas.microsoft.com/office/powerpoint/2010/main" Requires="p14">
      <p:transition spd="slow" p14:dur="2000" advTm="31334"/>
    </mc:Choice>
    <mc:Fallback>
      <p:transition spd="slow" advTm="31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70A98-002D-2428-AB7E-5A46F59DDB1C}"/>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D309269B-DAEC-F8BE-5FF2-E999B41A19CC}"/>
              </a:ext>
            </a:extLst>
          </p:cNvPr>
          <p:cNvPicPr>
            <a:picLocks noChangeAspect="1"/>
          </p:cNvPicPr>
          <p:nvPr/>
        </p:nvPicPr>
        <p:blipFill>
          <a:blip r:embed="rId5"/>
          <a:stretch>
            <a:fillRect/>
          </a:stretch>
        </p:blipFill>
        <p:spPr>
          <a:xfrm>
            <a:off x="0" y="0"/>
            <a:ext cx="7235216" cy="6858000"/>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389DD3C5-B4A6-D83D-982F-2B33AA8E2627}"/>
                  </a:ext>
                </a:extLst>
              </p14:cNvPr>
              <p14:cNvContentPartPr/>
              <p14:nvPr/>
            </p14:nvContentPartPr>
            <p14:xfrm>
              <a:off x="69140" y="3747388"/>
              <a:ext cx="3919320" cy="163440"/>
            </p14:xfrm>
          </p:contentPart>
        </mc:Choice>
        <mc:Fallback xmlns="">
          <p:pic>
            <p:nvPicPr>
              <p:cNvPr id="7" name="Ink 6">
                <a:extLst>
                  <a:ext uri="{FF2B5EF4-FFF2-40B4-BE49-F238E27FC236}">
                    <a16:creationId xmlns:a16="http://schemas.microsoft.com/office/drawing/2014/main" id="{389DD3C5-B4A6-D83D-982F-2B33AA8E2627}"/>
                  </a:ext>
                </a:extLst>
              </p:cNvPr>
              <p:cNvPicPr/>
              <p:nvPr/>
            </p:nvPicPr>
            <p:blipFill>
              <a:blip r:embed="rId7"/>
              <a:stretch>
                <a:fillRect/>
              </a:stretch>
            </p:blipFill>
            <p:spPr>
              <a:xfrm>
                <a:off x="15500" y="3639388"/>
                <a:ext cx="40269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24B8B9DB-1A49-CC09-4C06-F229D5F2C102}"/>
                  </a:ext>
                </a:extLst>
              </p14:cNvPr>
              <p14:cNvContentPartPr/>
              <p14:nvPr/>
            </p14:nvContentPartPr>
            <p14:xfrm>
              <a:off x="1044020" y="4513468"/>
              <a:ext cx="3385800" cy="720"/>
            </p14:xfrm>
          </p:contentPart>
        </mc:Choice>
        <mc:Fallback xmlns="">
          <p:pic>
            <p:nvPicPr>
              <p:cNvPr id="9" name="Ink 8">
                <a:extLst>
                  <a:ext uri="{FF2B5EF4-FFF2-40B4-BE49-F238E27FC236}">
                    <a16:creationId xmlns:a16="http://schemas.microsoft.com/office/drawing/2014/main" id="{24B8B9DB-1A49-CC09-4C06-F229D5F2C102}"/>
                  </a:ext>
                </a:extLst>
              </p:cNvPr>
              <p:cNvPicPr/>
              <p:nvPr/>
            </p:nvPicPr>
            <p:blipFill>
              <a:blip r:embed="rId9"/>
              <a:stretch>
                <a:fillRect/>
              </a:stretch>
            </p:blipFill>
            <p:spPr>
              <a:xfrm>
                <a:off x="990020" y="4297468"/>
                <a:ext cx="34934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4F71348A-DE40-046B-AEBB-8CDA19AB237D}"/>
                  </a:ext>
                </a:extLst>
              </p14:cNvPr>
              <p14:cNvContentPartPr/>
              <p14:nvPr/>
            </p14:nvContentPartPr>
            <p14:xfrm>
              <a:off x="992180" y="4428868"/>
              <a:ext cx="3430800" cy="720"/>
            </p14:xfrm>
          </p:contentPart>
        </mc:Choice>
        <mc:Fallback xmlns="">
          <p:pic>
            <p:nvPicPr>
              <p:cNvPr id="11" name="Ink 10">
                <a:extLst>
                  <a:ext uri="{FF2B5EF4-FFF2-40B4-BE49-F238E27FC236}">
                    <a16:creationId xmlns:a16="http://schemas.microsoft.com/office/drawing/2014/main" id="{4F71348A-DE40-046B-AEBB-8CDA19AB237D}"/>
                  </a:ext>
                </a:extLst>
              </p:cNvPr>
              <p:cNvPicPr/>
              <p:nvPr/>
            </p:nvPicPr>
            <p:blipFill>
              <a:blip r:embed="rId11"/>
              <a:stretch>
                <a:fillRect/>
              </a:stretch>
            </p:blipFill>
            <p:spPr>
              <a:xfrm>
                <a:off x="938180" y="4212868"/>
                <a:ext cx="35384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D6D91B4-2F29-4FDF-EBC0-A0A2BBB8E8B8}"/>
                  </a:ext>
                </a:extLst>
              </p14:cNvPr>
              <p14:cNvContentPartPr/>
              <p14:nvPr/>
            </p14:nvContentPartPr>
            <p14:xfrm>
              <a:off x="1016300" y="4611748"/>
              <a:ext cx="4495320" cy="188280"/>
            </p14:xfrm>
          </p:contentPart>
        </mc:Choice>
        <mc:Fallback xmlns="">
          <p:pic>
            <p:nvPicPr>
              <p:cNvPr id="12" name="Ink 11">
                <a:extLst>
                  <a:ext uri="{FF2B5EF4-FFF2-40B4-BE49-F238E27FC236}">
                    <a16:creationId xmlns:a16="http://schemas.microsoft.com/office/drawing/2014/main" id="{9D6D91B4-2F29-4FDF-EBC0-A0A2BBB8E8B8}"/>
                  </a:ext>
                </a:extLst>
              </p:cNvPr>
              <p:cNvPicPr/>
              <p:nvPr/>
            </p:nvPicPr>
            <p:blipFill>
              <a:blip r:embed="rId13"/>
              <a:stretch>
                <a:fillRect/>
              </a:stretch>
            </p:blipFill>
            <p:spPr>
              <a:xfrm>
                <a:off x="962300" y="4504108"/>
                <a:ext cx="460296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DE5520C0-1B74-F33E-4D4A-2417D86750D6}"/>
                  </a:ext>
                </a:extLst>
              </p14:cNvPr>
              <p14:cNvContentPartPr/>
              <p14:nvPr/>
            </p14:nvContentPartPr>
            <p14:xfrm>
              <a:off x="1018100" y="5265868"/>
              <a:ext cx="3762000" cy="720"/>
            </p14:xfrm>
          </p:contentPart>
        </mc:Choice>
        <mc:Fallback xmlns="">
          <p:pic>
            <p:nvPicPr>
              <p:cNvPr id="14" name="Ink 13">
                <a:extLst>
                  <a:ext uri="{FF2B5EF4-FFF2-40B4-BE49-F238E27FC236}">
                    <a16:creationId xmlns:a16="http://schemas.microsoft.com/office/drawing/2014/main" id="{DE5520C0-1B74-F33E-4D4A-2417D86750D6}"/>
                  </a:ext>
                </a:extLst>
              </p:cNvPr>
              <p:cNvPicPr/>
              <p:nvPr/>
            </p:nvPicPr>
            <p:blipFill>
              <a:blip r:embed="rId15"/>
              <a:stretch>
                <a:fillRect/>
              </a:stretch>
            </p:blipFill>
            <p:spPr>
              <a:xfrm>
                <a:off x="964100" y="5049868"/>
                <a:ext cx="38696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1CBF1AF1-E4D4-E1F5-5150-65D58A6B0311}"/>
                  </a:ext>
                </a:extLst>
              </p14:cNvPr>
              <p14:cNvContentPartPr/>
              <p14:nvPr/>
            </p14:nvContentPartPr>
            <p14:xfrm>
              <a:off x="1030340" y="5336428"/>
              <a:ext cx="3762360" cy="66240"/>
            </p14:xfrm>
          </p:contentPart>
        </mc:Choice>
        <mc:Fallback xmlns="">
          <p:pic>
            <p:nvPicPr>
              <p:cNvPr id="15" name="Ink 14">
                <a:extLst>
                  <a:ext uri="{FF2B5EF4-FFF2-40B4-BE49-F238E27FC236}">
                    <a16:creationId xmlns:a16="http://schemas.microsoft.com/office/drawing/2014/main" id="{1CBF1AF1-E4D4-E1F5-5150-65D58A6B0311}"/>
                  </a:ext>
                </a:extLst>
              </p:cNvPr>
              <p:cNvPicPr/>
              <p:nvPr/>
            </p:nvPicPr>
            <p:blipFill>
              <a:blip r:embed="rId17"/>
              <a:stretch>
                <a:fillRect/>
              </a:stretch>
            </p:blipFill>
            <p:spPr>
              <a:xfrm>
                <a:off x="976700" y="5228428"/>
                <a:ext cx="3870000" cy="281880"/>
              </a:xfrm>
              <a:prstGeom prst="rect">
                <a:avLst/>
              </a:prstGeom>
            </p:spPr>
          </p:pic>
        </mc:Fallback>
      </mc:AlternateContent>
      <p:pic>
        <p:nvPicPr>
          <p:cNvPr id="6" name="Audio 5">
            <a:hlinkClick r:id="" action="ppaction://media"/>
            <a:extLst>
              <a:ext uri="{FF2B5EF4-FFF2-40B4-BE49-F238E27FC236}">
                <a16:creationId xmlns:a16="http://schemas.microsoft.com/office/drawing/2014/main" id="{771EBB45-C19C-12A6-3BD9-D7723FB0E735}"/>
              </a:ext>
            </a:extLst>
          </p:cNvPr>
          <p:cNvPicPr>
            <a:picLocks noChangeAspect="1"/>
          </p:cNvPicPr>
          <p:nvPr>
            <a:audioFile r:link="rId2"/>
            <p:extLst>
              <p:ext uri="{DAA4B4D4-6D71-4841-9C94-3DE7FCFB9230}">
                <p14:media xmlns:p14="http://schemas.microsoft.com/office/powerpoint/2010/main" r:embed="rId1"/>
              </p:ext>
            </p:extLst>
          </p:nvPr>
        </p:nvPicPr>
        <p:blipFill>
          <a:blip r:embed="rId1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11925468"/>
      </p:ext>
    </p:extLst>
  </p:cSld>
  <p:clrMapOvr>
    <a:masterClrMapping/>
  </p:clrMapOvr>
  <mc:AlternateContent xmlns:mc="http://schemas.openxmlformats.org/markup-compatibility/2006">
    <mc:Choice xmlns:p14="http://schemas.microsoft.com/office/powerpoint/2010/main" Requires="p14">
      <p:transition spd="slow" p14:dur="2000" advTm="21745"/>
    </mc:Choice>
    <mc:Fallback>
      <p:transition spd="slow" advTm="21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62D765D9-161D-2313-D494-0B878DD2AE9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8273"/>
    </mc:Choice>
    <mc:Fallback>
      <p:transition spd="slow" advTm="68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409074" y="2203935"/>
            <a:ext cx="11097126" cy="4074036"/>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500"/>
              </a:spcBef>
              <a:spcAft>
                <a:spcPts val="0"/>
              </a:spcAft>
              <a:buClr>
                <a:schemeClr val="lt1"/>
              </a:buClr>
              <a:buSzPts val="2000"/>
              <a:buChar char="•"/>
            </a:pPr>
            <a:r>
              <a:rPr lang="en-US" sz="2800" dirty="0"/>
              <a:t>Automation and tools complement human testing and manual reviews</a:t>
            </a:r>
          </a:p>
          <a:p>
            <a:pPr marL="685800" lvl="1" indent="-228600">
              <a:buSzPts val="2000"/>
            </a:pPr>
            <a:r>
              <a:rPr lang="en-US" sz="2800" dirty="0"/>
              <a:t>Static Application Security Testing (SAST) tools - </a:t>
            </a:r>
            <a:r>
              <a:rPr lang="en-US" sz="2800" dirty="0" err="1"/>
              <a:t>Cppcheck</a:t>
            </a:r>
            <a:r>
              <a:rPr lang="en-US" sz="2800" dirty="0"/>
              <a:t> </a:t>
            </a:r>
          </a:p>
          <a:p>
            <a:pPr marL="685800" lvl="1" indent="-228600">
              <a:buSzPts val="2000"/>
            </a:pPr>
            <a:r>
              <a:rPr lang="en-US" sz="2800" dirty="0"/>
              <a:t>Scanning tools</a:t>
            </a:r>
          </a:p>
          <a:p>
            <a:pPr marL="685800" lvl="1" indent="-228600">
              <a:buSzPts val="2000"/>
            </a:pPr>
            <a:r>
              <a:rPr lang="en-US" sz="2800" dirty="0"/>
              <a:t>Monitoring and detecting tools</a:t>
            </a:r>
          </a:p>
          <a:p>
            <a:pPr marL="685800" lvl="1" indent="-228600">
              <a:buSzPts val="2000"/>
            </a:pPr>
            <a:r>
              <a:rPr lang="en-US" sz="2800" dirty="0"/>
              <a:t>Response automation</a:t>
            </a:r>
          </a:p>
          <a:p>
            <a:pPr marL="685800" lvl="1" indent="-228600">
              <a:buSzPts val="2000"/>
            </a:pPr>
            <a:r>
              <a:rPr lang="en-US" sz="2800" dirty="0"/>
              <a:t>Active Directory and LDAP automation</a:t>
            </a:r>
          </a:p>
          <a:p>
            <a:pPr marL="685800" lvl="1" indent="-228600" algn="l" rtl="0">
              <a:lnSpc>
                <a:spcPct val="90000"/>
              </a:lnSpc>
              <a:spcBef>
                <a:spcPts val="500"/>
              </a:spcBef>
              <a:spcAft>
                <a:spcPts val="0"/>
              </a:spcAft>
              <a:buClr>
                <a:schemeClr val="lt1"/>
              </a:buClr>
              <a:buSzPts val="2000"/>
              <a:buChar char="•"/>
            </a:pPr>
            <a:endParaRPr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8" name="Audio 17">
            <a:hlinkClick r:id="" action="ppaction://media"/>
            <a:extLst>
              <a:ext uri="{FF2B5EF4-FFF2-40B4-BE49-F238E27FC236}">
                <a16:creationId xmlns:a16="http://schemas.microsoft.com/office/drawing/2014/main" id="{8ED42706-891C-32DA-8623-777B241505C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6357"/>
    </mc:Choice>
    <mc:Fallback>
      <p:transition spd="slow" advTm="96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916774" y="16592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518020" y="1143000"/>
            <a:ext cx="10820400" cy="57150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000"/>
              <a:buChar char="•"/>
            </a:pPr>
            <a:r>
              <a:rPr lang="en-US" sz="2400" dirty="0"/>
              <a:t>Benefits of acting now include protection from attacks sooner, better reputation, client trust, ensuring that security is addressed intrinsically from the beginning of the development lifecycle, and using tools like </a:t>
            </a:r>
            <a:r>
              <a:rPr lang="en-US" sz="2400" dirty="0" err="1"/>
              <a:t>Cppcheck</a:t>
            </a:r>
            <a:r>
              <a:rPr lang="en-US" sz="2400" dirty="0"/>
              <a:t> to perform static analysis checks that provide style warnings, error messages, and help identify high-risk issues </a:t>
            </a:r>
          </a:p>
          <a:p>
            <a:pPr marL="228600" lvl="0" indent="-228600" algn="l" rtl="0">
              <a:lnSpc>
                <a:spcPct val="90000"/>
              </a:lnSpc>
              <a:spcBef>
                <a:spcPts val="0"/>
              </a:spcBef>
              <a:spcAft>
                <a:spcPts val="0"/>
              </a:spcAft>
              <a:buClr>
                <a:schemeClr val="lt1"/>
              </a:buClr>
              <a:buSzPts val="2000"/>
              <a:buChar char="•"/>
            </a:pPr>
            <a:r>
              <a:rPr lang="en-US" sz="2400" dirty="0"/>
              <a:t>Risks of acting now include implementation costs and training time, and the risk of implementing an incomplete plan</a:t>
            </a:r>
          </a:p>
          <a:p>
            <a:pPr marL="228600" lvl="0" indent="-228600" algn="l" rtl="0">
              <a:lnSpc>
                <a:spcPct val="90000"/>
              </a:lnSpc>
              <a:spcBef>
                <a:spcPts val="0"/>
              </a:spcBef>
              <a:spcAft>
                <a:spcPts val="0"/>
              </a:spcAft>
              <a:buClr>
                <a:schemeClr val="lt1"/>
              </a:buClr>
              <a:buSzPts val="2000"/>
              <a:buChar char="•"/>
            </a:pPr>
            <a:r>
              <a:rPr lang="en-US" sz="2400" dirty="0"/>
              <a:t>Benefits of waiting include having more time to craft a complete plan, create a budget of both time and money, and implement the plan more responsibly</a:t>
            </a:r>
          </a:p>
          <a:p>
            <a:pPr marL="228600" lvl="0" indent="-228600">
              <a:spcBef>
                <a:spcPts val="0"/>
              </a:spcBef>
              <a:buSzPts val="2000"/>
            </a:pPr>
            <a:r>
              <a:rPr lang="en-US" sz="2400" dirty="0"/>
              <a:t>Risks of waiting include becoming a target before the plan is in place. For example: Nova Scotia Power scheduled their security plan for December 2025 but were attacked nine months earlier (Bousquet &amp; Henderson, 2025)</a:t>
            </a:r>
          </a:p>
          <a:p>
            <a:pPr marL="228600" lvl="0" indent="-228600">
              <a:spcBef>
                <a:spcPts val="0"/>
              </a:spcBef>
              <a:buSzPts val="2000"/>
            </a:pPr>
            <a:r>
              <a:rPr lang="en-US" sz="2400" dirty="0"/>
              <a:t>The first standards to implement should focus on protecting against code injection and memory allocation errors</a:t>
            </a:r>
            <a:endParaRPr sz="24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F3D03884-3D38-CDD1-0CB5-7BB693BD2E1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1481"/>
    </mc:Choice>
    <mc:Fallback>
      <p:transition spd="slow" advTm="111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0" y="2194560"/>
            <a:ext cx="115062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dirty="0"/>
              <a:t>Principle 5 (Default Deny), and Principle 6 (Adhere to the Principle of Least Privilege) do not currently have standards aligned to them.</a:t>
            </a:r>
          </a:p>
          <a:p>
            <a:pPr marL="228600" indent="-228600">
              <a:spcBef>
                <a:spcPts val="0"/>
              </a:spcBef>
            </a:pPr>
            <a:r>
              <a:rPr lang="en-US" dirty="0"/>
              <a:t>Current code does not have standards or policy for Principle of Least Privilege or Default Deny</a:t>
            </a:r>
          </a:p>
          <a:p>
            <a:pPr marL="228600" indent="-228600">
              <a:spcBef>
                <a:spcPts val="0"/>
              </a:spcBef>
            </a:pPr>
            <a:r>
              <a:rPr lang="en-US" dirty="0"/>
              <a:t>There is currently no schedule or roadmap for implementation or training</a:t>
            </a:r>
          </a:p>
          <a:p>
            <a:pPr marL="228600" indent="-228600">
              <a:spcBef>
                <a:spcPts val="0"/>
              </a:spcBef>
            </a:pPr>
            <a:r>
              <a:rPr lang="en-US" dirty="0"/>
              <a:t>A budget must be outlined, and decisions must be made on which tools to acquire and learn</a:t>
            </a:r>
          </a:p>
          <a:p>
            <a:pPr marL="1143000" lvl="2" indent="-228600">
              <a:spcBef>
                <a:spcPts val="0"/>
              </a:spcBef>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8EB40E12-7AA8-5062-6591-74A657159FB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999"/>
    </mc:Choice>
    <mc:Fallback>
      <p:transition spd="slow" advTm="60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0" y="2194560"/>
            <a:ext cx="11506200" cy="466344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Standards to adopt:</a:t>
            </a:r>
          </a:p>
          <a:p>
            <a:pPr marL="685800" lvl="1" indent="-228600">
              <a:spcBef>
                <a:spcPts val="0"/>
              </a:spcBef>
              <a:buSzPts val="2200"/>
            </a:pPr>
            <a:r>
              <a:rPr lang="en-US" dirty="0">
                <a:hlinkClick r:id="rId6"/>
              </a:rPr>
              <a:t>ENV33-C. Do not call system()</a:t>
            </a:r>
            <a:r>
              <a:rPr lang="en-US" dirty="0"/>
              <a:t> (SEI CERT C++ Coding Standard, n.d.)</a:t>
            </a:r>
          </a:p>
          <a:p>
            <a:pPr marL="685800" lvl="1" indent="-228600">
              <a:spcBef>
                <a:spcPts val="0"/>
              </a:spcBef>
              <a:buSzPts val="2200"/>
            </a:pPr>
            <a:r>
              <a:rPr lang="en-US" dirty="0">
                <a:hlinkClick r:id="rId7"/>
              </a:rPr>
              <a:t>MSC41-C. Never hard code sensitive information</a:t>
            </a:r>
            <a:r>
              <a:rPr lang="en-US" dirty="0"/>
              <a:t> (SEI CERT C++ Coding Standard, n.d.).</a:t>
            </a:r>
          </a:p>
          <a:p>
            <a:pPr marL="228600" indent="-228600">
              <a:spcBef>
                <a:spcPts val="0"/>
              </a:spcBef>
              <a:buSzPts val="2200"/>
            </a:pPr>
            <a:r>
              <a:rPr lang="en-US" dirty="0"/>
              <a:t>An example of what could happen if we do not adopt these standards is the  2013 Target data breach, where attackers gained access through third-party vendor credentials, exploited elevated privileges, and stole 40 million credit and debit card numbers (Jones, 2025)</a:t>
            </a:r>
          </a:p>
          <a:p>
            <a:pPr marL="685800" lvl="1" indent="-228600">
              <a:spcBef>
                <a:spcPts val="0"/>
              </a:spcBef>
              <a:buSzPts val="2200"/>
            </a:pPr>
            <a:endParaRPr lang="en-US" dirty="0"/>
          </a:p>
        </p:txBody>
      </p:sp>
      <p:pic>
        <p:nvPicPr>
          <p:cNvPr id="232" name="Google Shape;232;p13"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6" name="Audio 25">
            <a:hlinkClick r:id="" action="ppaction://media"/>
            <a:extLst>
              <a:ext uri="{FF2B5EF4-FFF2-40B4-BE49-F238E27FC236}">
                <a16:creationId xmlns:a16="http://schemas.microsoft.com/office/drawing/2014/main" id="{20F08FD9-65DA-AABF-35FE-8599BC7B4801}"/>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3595"/>
    </mc:Choice>
    <mc:Fallback>
      <p:transition spd="slow" advTm="103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dirty="0"/>
              <a:t>Bousquet, T., &amp; Henderson, J. (2025, May 30). Nova Scotia Power saw the potential for a cyber attack, but did too little too late. </a:t>
            </a:r>
            <a:r>
              <a:rPr lang="en-US" i="1" dirty="0"/>
              <a:t>Halifax Examiner</a:t>
            </a:r>
            <a:r>
              <a:rPr lang="en-US" dirty="0"/>
              <a:t>. </a:t>
            </a:r>
            <a:r>
              <a:rPr lang="en-US" u="sng" dirty="0">
                <a:hlinkClick r:id="rId6"/>
              </a:rPr>
              <a:t>https://www.halifaxexaminer.ca/morning-file/nova-scotia-power-saw-the-potential-for-a-cyber-attack-but-did-too-little-too-late/</a:t>
            </a:r>
            <a:endParaRPr lang="en-US" u="sng" dirty="0"/>
          </a:p>
          <a:p>
            <a:pPr marL="228600" indent="-228600">
              <a:spcBef>
                <a:spcPts val="0"/>
              </a:spcBef>
              <a:buSzPts val="2200"/>
            </a:pPr>
            <a:r>
              <a:rPr lang="en-US" dirty="0"/>
              <a:t>Jones, C. (2025, July 1). Warnings (&amp; lessons) of the 2013 Target data breach. </a:t>
            </a:r>
            <a:r>
              <a:rPr lang="en-US" i="1" dirty="0"/>
              <a:t>Red River</a:t>
            </a:r>
            <a:r>
              <a:rPr lang="en-US" dirty="0"/>
              <a:t>. </a:t>
            </a:r>
            <a:r>
              <a:rPr lang="en-US" dirty="0">
                <a:hlinkClick r:id="rId7"/>
              </a:rPr>
              <a:t>https://redriver.com/security/target-data-breach</a:t>
            </a:r>
            <a:endParaRPr lang="en-US" dirty="0"/>
          </a:p>
          <a:p>
            <a:pPr marL="228600" indent="-228600">
              <a:spcBef>
                <a:spcPts val="0"/>
              </a:spcBef>
              <a:buSzPts val="2200"/>
            </a:pPr>
            <a:r>
              <a:rPr lang="en-US" dirty="0"/>
              <a:t>SEI CERT C++ Coding Standard. (n.d.). SEI CERT C++ coding standard. </a:t>
            </a:r>
            <a:r>
              <a:rPr lang="en-US" u="sng" dirty="0">
                <a:hlinkClick r:id="rId8"/>
              </a:rPr>
              <a:t>https://wiki.sei.cmu.edu/confluence/display/cplusplus/</a:t>
            </a:r>
            <a:endParaRPr lang="en-US" dirty="0"/>
          </a:p>
          <a:p>
            <a:pPr marL="0" lvl="0" indent="0" algn="l" rtl="0">
              <a:lnSpc>
                <a:spcPct val="90000"/>
              </a:lnSpc>
              <a:spcBef>
                <a:spcPts val="0"/>
              </a:spcBef>
              <a:spcAft>
                <a:spcPts val="0"/>
              </a:spcAft>
              <a:buClr>
                <a:schemeClr val="lt1"/>
              </a:buClr>
              <a:buSzPts val="2200"/>
              <a:buNone/>
            </a:pPr>
            <a:endParaRPr dirty="0"/>
          </a:p>
        </p:txBody>
      </p:sp>
      <p:pic>
        <p:nvPicPr>
          <p:cNvPr id="239" name="Google Shape;239;p14"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17" name="Audio 16">
            <a:hlinkClick r:id="" action="ppaction://media"/>
            <a:extLst>
              <a:ext uri="{FF2B5EF4-FFF2-40B4-BE49-F238E27FC236}">
                <a16:creationId xmlns:a16="http://schemas.microsoft.com/office/drawing/2014/main" id="{8E1D525D-A2FE-41E0-4DC1-B34E0FD466B3}"/>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100"/>
    </mc:Choice>
    <mc:Fallback>
      <p:transition spd="slow" advTm="16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438900" y="1736901"/>
            <a:ext cx="5715000" cy="4024125"/>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1000"/>
              </a:spcBef>
              <a:spcAft>
                <a:spcPts val="0"/>
              </a:spcAft>
              <a:buClr>
                <a:schemeClr val="lt1"/>
              </a:buClr>
              <a:buSzPts val="2200"/>
              <a:buNone/>
            </a:pPr>
            <a:r>
              <a:rPr lang="en-US" dirty="0"/>
              <a:t>The purpose of this security policy is to standardize coding security best practices across all projects.</a:t>
            </a:r>
          </a:p>
          <a:p>
            <a:pPr marL="0" lvl="0" indent="0" algn="l" rtl="0">
              <a:lnSpc>
                <a:spcPct val="90000"/>
              </a:lnSpc>
              <a:spcBef>
                <a:spcPts val="1000"/>
              </a:spcBef>
              <a:spcAft>
                <a:spcPts val="0"/>
              </a:spcAft>
              <a:buClr>
                <a:schemeClr val="lt1"/>
              </a:buClr>
              <a:buSzPts val="2200"/>
              <a:buNone/>
            </a:pPr>
            <a:r>
              <a:rPr lang="en-US" dirty="0"/>
              <a:t>This will ensure consistency as the team grows.</a:t>
            </a:r>
          </a:p>
          <a:p>
            <a:pPr marL="0" lvl="0" indent="0" algn="l" rtl="0">
              <a:lnSpc>
                <a:spcPct val="90000"/>
              </a:lnSpc>
              <a:spcBef>
                <a:spcPts val="1000"/>
              </a:spcBef>
              <a:spcAft>
                <a:spcPts val="0"/>
              </a:spcAft>
              <a:buClr>
                <a:schemeClr val="lt1"/>
              </a:buClr>
              <a:buSzPts val="2200"/>
              <a:buNone/>
            </a:pPr>
            <a:r>
              <a:rPr lang="en-US" dirty="0"/>
              <a:t>It will streamline onboarding for new developers and reduce vulnerabilities.</a:t>
            </a:r>
          </a:p>
          <a:p>
            <a:pPr marL="0" lvl="0" indent="0" algn="l" rtl="0">
              <a:lnSpc>
                <a:spcPct val="90000"/>
              </a:lnSpc>
              <a:spcBef>
                <a:spcPts val="1000"/>
              </a:spcBef>
              <a:spcAft>
                <a:spcPts val="0"/>
              </a:spcAft>
              <a:buClr>
                <a:schemeClr val="lt1"/>
              </a:buClr>
              <a:buSzPts val="2200"/>
              <a:buNone/>
            </a:pPr>
            <a:r>
              <a:rPr lang="en-US" dirty="0"/>
              <a:t>It covers 10 core security principles, coding standards, and examples of compliant and non-compliant code.</a:t>
            </a:r>
          </a:p>
          <a:p>
            <a:pPr marL="0" lvl="0" indent="0" algn="l" rtl="0">
              <a:lnSpc>
                <a:spcPct val="90000"/>
              </a:lnSpc>
              <a:spcBef>
                <a:spcPts val="1000"/>
              </a:spcBef>
              <a:spcAft>
                <a:spcPts val="0"/>
              </a:spcAft>
              <a:buClr>
                <a:schemeClr val="lt1"/>
              </a:buClr>
              <a:buSzPts val="2200"/>
              <a:buNone/>
            </a:pPr>
            <a:r>
              <a:rPr lang="en-US" dirty="0"/>
              <a:t>Each standard adds a layer of protection to mitigate both high and low-level risks.</a:t>
            </a:r>
          </a:p>
          <a:p>
            <a:pPr marL="0" lvl="0" indent="0" algn="l" rtl="0">
              <a:lnSpc>
                <a:spcPct val="90000"/>
              </a:lnSpc>
              <a:spcBef>
                <a:spcPts val="1000"/>
              </a:spcBef>
              <a:spcAft>
                <a:spcPts val="0"/>
              </a:spcAft>
              <a:buClr>
                <a:schemeClr val="lt1"/>
              </a:buClr>
              <a:buSzPts val="2200"/>
              <a:buNone/>
            </a:pPr>
            <a:endParaRPr lang="en-US"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0" y="3060804"/>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2C652F54-1AE2-10F0-1907-4C6289064BC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997"/>
    </mc:Choice>
    <mc:Fallback>
      <p:transition spd="slow" advTm="36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493887684"/>
              </p:ext>
            </p:extLst>
          </p:nvPr>
        </p:nvGraphicFramePr>
        <p:xfrm>
          <a:off x="1741119" y="1709280"/>
          <a:ext cx="9342956" cy="4876740"/>
        </p:xfrm>
        <a:graphic>
          <a:graphicData uri="http://schemas.openxmlformats.org/drawingml/2006/table">
            <a:tbl>
              <a:tblPr firstRow="1" firstCol="1">
                <a:noFill/>
                <a:tableStyleId>{802198C4-3087-4945-87E3-76CBB3509B7E}</a:tableStyleId>
              </a:tblPr>
              <a:tblGrid>
                <a:gridCol w="4805999">
                  <a:extLst>
                    <a:ext uri="{9D8B030D-6E8A-4147-A177-3AD203B41FA5}">
                      <a16:colId xmlns:a16="http://schemas.microsoft.com/office/drawing/2014/main" val="20000"/>
                    </a:ext>
                  </a:extLst>
                </a:gridCol>
                <a:gridCol w="4536957">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l"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STD-002-CPP </a:t>
                      </a:r>
                      <a:r>
                        <a:rPr lang="en-US" sz="1400" b="1" i="0" u="none" strike="noStrike" cap="none" dirty="0">
                          <a:solidFill>
                            <a:srgbClr val="000000"/>
                          </a:solidFill>
                          <a:effectLst/>
                          <a:latin typeface="Arial"/>
                          <a:ea typeface="Arial"/>
                          <a:cs typeface="Arial"/>
                          <a:sym typeface="Arial"/>
                        </a:rPr>
                        <a:t>Ensure that division and remainder operations do not result in divide-by-zero errors</a:t>
                      </a:r>
                    </a:p>
                    <a:p>
                      <a:pPr marL="0" marR="0" lvl="0" indent="0" algn="l"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STD-003-CPP </a:t>
                      </a:r>
                      <a:r>
                        <a:rPr lang="en-US" sz="1400" b="1" i="0" u="none" strike="noStrike" cap="none" dirty="0">
                          <a:solidFill>
                            <a:srgbClr val="000000"/>
                          </a:solidFill>
                          <a:effectLst/>
                          <a:latin typeface="Arial"/>
                          <a:ea typeface="Arial"/>
                          <a:cs typeface="Arial"/>
                          <a:sym typeface="Arial"/>
                        </a:rPr>
                        <a:t>Guarantee that storage for strings has sufficient space for character data and the null terminator</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STD-004-CPP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Exclude user input from format strings</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STD-005-CPP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Detect and handle memory allocation errors</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STD-007-CPP </a:t>
                      </a:r>
                      <a:r>
                        <a:rPr lang="en-US" sz="1400" b="1" i="0" u="none" strike="noStrike" cap="none" dirty="0">
                          <a:solidFill>
                            <a:srgbClr val="000000"/>
                          </a:solidFill>
                          <a:effectLst/>
                          <a:latin typeface="Arial"/>
                          <a:ea typeface="Arial"/>
                          <a:cs typeface="Arial"/>
                          <a:sym typeface="Arial"/>
                        </a:rPr>
                        <a:t>Handle all exceptions</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l"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STD-004-CPP </a:t>
                      </a:r>
                      <a:r>
                        <a:rPr lang="en-US" sz="1400" b="1" i="0" u="none" strike="noStrike" cap="none" dirty="0">
                          <a:solidFill>
                            <a:srgbClr val="000000"/>
                          </a:solidFill>
                          <a:effectLst/>
                          <a:latin typeface="Arial"/>
                          <a:ea typeface="Arial"/>
                          <a:cs typeface="Arial"/>
                          <a:sym typeface="Arial"/>
                        </a:rPr>
                        <a:t>Exclude user input from format strings</a:t>
                      </a:r>
                    </a:p>
                    <a:p>
                      <a:pPr marL="0" marR="0" lvl="0" indent="0" algn="l"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STD-005-CPP </a:t>
                      </a:r>
                      <a:r>
                        <a:rPr lang="en-US" sz="1400" b="1" i="0" u="none" strike="noStrike" cap="none" dirty="0">
                          <a:solidFill>
                            <a:srgbClr val="000000"/>
                          </a:solidFill>
                          <a:effectLst/>
                          <a:latin typeface="Arial"/>
                          <a:ea typeface="Arial"/>
                          <a:cs typeface="Arial"/>
                          <a:sym typeface="Arial"/>
                        </a:rPr>
                        <a:t>Detect and handle memory allocation errors</a:t>
                      </a:r>
                    </a:p>
                    <a:p>
                      <a:pPr marL="0" marR="0" lvl="0" indent="0" algn="l"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STD-008-CPP </a:t>
                      </a:r>
                      <a:r>
                        <a:rPr lang="en-US" sz="1400" b="1" i="0" u="none" strike="noStrike" cap="none" dirty="0">
                          <a:solidFill>
                            <a:srgbClr val="000000"/>
                          </a:solidFill>
                          <a:effectLst/>
                          <a:latin typeface="Arial"/>
                          <a:ea typeface="Arial"/>
                          <a:cs typeface="Arial"/>
                          <a:sym typeface="Arial"/>
                        </a:rPr>
                        <a:t>Do not define a C-style variadic function</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STD-001-CPP </a:t>
                      </a:r>
                      <a:r>
                        <a:rPr lang="en-US" sz="1400" b="1" i="0" u="none" strike="noStrike" cap="none" dirty="0">
                          <a:solidFill>
                            <a:srgbClr val="000000"/>
                          </a:solidFill>
                          <a:effectLst/>
                          <a:latin typeface="Arial"/>
                          <a:ea typeface="Arial"/>
                          <a:cs typeface="Arial"/>
                          <a:sym typeface="Arial"/>
                        </a:rPr>
                        <a:t>Never qualify a reference type with const or volatile</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STD-006-CPP </a:t>
                      </a:r>
                      <a:r>
                        <a:rPr lang="en-US" sz="1400" b="1" i="0" u="none" strike="noStrike" cap="none" dirty="0">
                          <a:solidFill>
                            <a:srgbClr val="000000"/>
                          </a:solidFill>
                          <a:effectLst/>
                          <a:latin typeface="Arial"/>
                          <a:ea typeface="Arial"/>
                          <a:cs typeface="Arial"/>
                          <a:sym typeface="Arial"/>
                        </a:rPr>
                        <a:t>Use a static assertion to test the value of a constant expression</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STD-009-CPP </a:t>
                      </a: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Do not use std::rand() for generating pseudorandom numbers</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STD-010-CPP </a:t>
                      </a:r>
                      <a:r>
                        <a:rPr lang="en-US" sz="1400" b="1" i="0" u="none" strike="noStrike" cap="none" dirty="0">
                          <a:solidFill>
                            <a:srgbClr val="000000"/>
                          </a:solidFill>
                          <a:effectLst/>
                          <a:latin typeface="Arial"/>
                          <a:ea typeface="Arial"/>
                          <a:cs typeface="Arial"/>
                          <a:sym typeface="Arial"/>
                        </a:rPr>
                        <a:t>Do not abruptly terminate the program</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l"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STD-001-CPP </a:t>
                      </a:r>
                      <a:r>
                        <a:rPr lang="en-US" sz="1400" b="1" i="0" u="none" strike="noStrike" cap="none" dirty="0">
                          <a:solidFill>
                            <a:srgbClr val="000000"/>
                          </a:solidFill>
                          <a:effectLst/>
                          <a:latin typeface="Arial"/>
                          <a:ea typeface="Arial"/>
                          <a:cs typeface="Arial"/>
                          <a:sym typeface="Arial"/>
                        </a:rPr>
                        <a:t>Never qualify a reference type with const or volatile</a:t>
                      </a:r>
                    </a:p>
                    <a:p>
                      <a:pPr marL="0" marR="0" lvl="0" indent="0" algn="l"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STD-006-CPP </a:t>
                      </a:r>
                      <a:r>
                        <a:rPr lang="en-US" sz="1400" b="1" i="0" u="none" strike="noStrike" cap="none" dirty="0">
                          <a:solidFill>
                            <a:srgbClr val="000000"/>
                          </a:solidFill>
                          <a:effectLst/>
                          <a:latin typeface="Arial"/>
                          <a:ea typeface="Arial"/>
                          <a:cs typeface="Arial"/>
                          <a:sym typeface="Arial"/>
                        </a:rPr>
                        <a:t>Use a static assertion to test the value of a constant expression</a:t>
                      </a:r>
                    </a:p>
                    <a:p>
                      <a:pPr marL="0" marR="0" lvl="0" indent="0" algn="l"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STD-009-CPP </a:t>
                      </a:r>
                      <a:r>
                        <a:rPr lang="en-US" sz="1400" b="1" i="0" u="none" strike="noStrike" cap="none" dirty="0">
                          <a:solidFill>
                            <a:srgbClr val="000000"/>
                          </a:solidFill>
                          <a:effectLst/>
                          <a:latin typeface="Arial"/>
                          <a:ea typeface="Arial"/>
                          <a:cs typeface="Arial"/>
                          <a:sym typeface="Arial"/>
                        </a:rPr>
                        <a:t>Do not use std::rand() for generating pseudorandom numbers</a:t>
                      </a:r>
                      <a:endParaRPr lang="en-US" sz="3600" u="none" strike="noStrike" cap="none" dirty="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0B4F9397-F48C-2355-E008-80F39DA986A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7302"/>
    </mc:Choice>
    <mc:Fallback>
      <p:transition spd="slow" advTm="87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3146612"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0" y="1498600"/>
            <a:ext cx="12103100" cy="5359400"/>
          </a:xfrm>
          <a:prstGeom prst="rect">
            <a:avLst/>
          </a:prstGeom>
          <a:noFill/>
          <a:ln>
            <a:noFill/>
          </a:ln>
        </p:spPr>
        <p:txBody>
          <a:bodyPr spcFirstLastPara="1" wrap="square" lIns="91425" tIns="45700" rIns="91425" bIns="45700" anchor="t" anchorCtr="0">
            <a:normAutofit fontScale="77500" lnSpcReduction="20000"/>
          </a:bodyPr>
          <a:lstStyle/>
          <a:p>
            <a:pPr lvl="0" indent="-457200" algn="l" rtl="0">
              <a:lnSpc>
                <a:spcPct val="120000"/>
              </a:lnSpc>
              <a:spcBef>
                <a:spcPts val="0"/>
              </a:spcBef>
              <a:spcAft>
                <a:spcPts val="0"/>
              </a:spcAft>
              <a:buClr>
                <a:schemeClr val="lt1"/>
              </a:buClr>
              <a:buSzPts val="2200"/>
              <a:buFont typeface="+mj-lt"/>
              <a:buAutoNum type="arabicPeriod"/>
            </a:pPr>
            <a:r>
              <a:rPr lang="en-US" dirty="0">
                <a:solidFill>
                  <a:schemeClr val="bg1"/>
                </a:solidFill>
              </a:rPr>
              <a:t>Validate Input Data - STD-002-CPP Ensure that division and remainder operations do not result in divide-by-zero errors, STD-003-CPP Guarantee that storage for strings has sufficient space for character data and the null terminator, STD-004-CPP Exclude user input from format strings, STD-008-CPP Do not define a C-style variadic function</a:t>
            </a:r>
          </a:p>
          <a:p>
            <a:pPr lvl="0" indent="-457200" algn="l" rtl="0">
              <a:lnSpc>
                <a:spcPct val="120000"/>
              </a:lnSpc>
              <a:spcBef>
                <a:spcPts val="0"/>
              </a:spcBef>
              <a:spcAft>
                <a:spcPts val="0"/>
              </a:spcAft>
              <a:buClr>
                <a:schemeClr val="lt1"/>
              </a:buClr>
              <a:buSzPts val="2200"/>
              <a:buFont typeface="+mj-lt"/>
              <a:buAutoNum type="arabicPeriod"/>
            </a:pPr>
            <a:r>
              <a:rPr lang="en-US" dirty="0">
                <a:solidFill>
                  <a:schemeClr val="bg1"/>
                </a:solidFill>
              </a:rPr>
              <a:t>Heed Compiler Warnings - STD-001-CPP Never qualify a reference type with const or volatile</a:t>
            </a:r>
          </a:p>
          <a:p>
            <a:pPr lvl="0" indent="-457200" algn="l" rtl="0">
              <a:lnSpc>
                <a:spcPct val="120000"/>
              </a:lnSpc>
              <a:spcBef>
                <a:spcPts val="0"/>
              </a:spcBef>
              <a:spcAft>
                <a:spcPts val="0"/>
              </a:spcAft>
              <a:buClr>
                <a:schemeClr val="lt1"/>
              </a:buClr>
              <a:buSzPts val="2200"/>
              <a:buFont typeface="+mj-lt"/>
              <a:buAutoNum type="arabicPeriod"/>
            </a:pPr>
            <a:r>
              <a:rPr lang="en-US" dirty="0">
                <a:solidFill>
                  <a:schemeClr val="bg1"/>
                </a:solidFill>
              </a:rPr>
              <a:t>Architect and Design for Security Policies - STD-005-CPP Detect and handle memory allocation errors, STD-007-CPP Handle all exceptions, STD-009-CPP Do not use std::rand() for generating pseudorandom numbers, STD-010-CPP Do not abruptly terminate the program</a:t>
            </a:r>
          </a:p>
          <a:p>
            <a:pPr lvl="0" indent="-457200" algn="l" rtl="0">
              <a:lnSpc>
                <a:spcPct val="120000"/>
              </a:lnSpc>
              <a:spcBef>
                <a:spcPts val="0"/>
              </a:spcBef>
              <a:spcAft>
                <a:spcPts val="0"/>
              </a:spcAft>
              <a:buClr>
                <a:schemeClr val="lt1"/>
              </a:buClr>
              <a:buSzPts val="2200"/>
              <a:buFont typeface="+mj-lt"/>
              <a:buAutoNum type="arabicPeriod"/>
            </a:pPr>
            <a:r>
              <a:rPr lang="en-US" dirty="0">
                <a:solidFill>
                  <a:schemeClr val="bg1"/>
                </a:solidFill>
              </a:rPr>
              <a:t>Keep It Simple - STD-001-CPP Never qualify a reference type with const or volatile, STD-002-CPP Ensure that division and remainder operations do not result in divide-by-zero errors, STD-003-CPP Guarantee that storage for strings has sufficient space for character data and the null terminator, STD-006-CPP Use a static assertion to test the value of a constant expression, STD-010-CPP Do not abruptly terminate the program</a:t>
            </a:r>
          </a:p>
          <a:p>
            <a:pPr lvl="0" indent="-457200" algn="l" rtl="0">
              <a:lnSpc>
                <a:spcPct val="120000"/>
              </a:lnSpc>
              <a:spcBef>
                <a:spcPts val="0"/>
              </a:spcBef>
              <a:spcAft>
                <a:spcPts val="0"/>
              </a:spcAft>
              <a:buClr>
                <a:schemeClr val="lt1"/>
              </a:buClr>
              <a:buSzPts val="2200"/>
              <a:buFont typeface="+mj-lt"/>
              <a:buAutoNum type="arabicPeriod"/>
            </a:pPr>
            <a:r>
              <a:rPr lang="en-US" dirty="0">
                <a:solidFill>
                  <a:schemeClr val="bg1"/>
                </a:solidFill>
              </a:rPr>
              <a:t>Default Deny – </a:t>
            </a:r>
            <a:r>
              <a:rPr lang="en-US" i="1" dirty="0">
                <a:solidFill>
                  <a:schemeClr val="bg1"/>
                </a:solidFill>
              </a:rPr>
              <a:t>N/A</a:t>
            </a:r>
          </a:p>
          <a:p>
            <a:pPr lvl="0" indent="-457200" algn="l" rtl="0">
              <a:lnSpc>
                <a:spcPct val="120000"/>
              </a:lnSpc>
              <a:spcBef>
                <a:spcPts val="0"/>
              </a:spcBef>
              <a:spcAft>
                <a:spcPts val="0"/>
              </a:spcAft>
              <a:buClr>
                <a:schemeClr val="lt1"/>
              </a:buClr>
              <a:buSzPts val="2200"/>
              <a:buFont typeface="+mj-lt"/>
              <a:buAutoNum type="arabicPeriod"/>
            </a:pPr>
            <a:r>
              <a:rPr lang="en-US" dirty="0">
                <a:solidFill>
                  <a:schemeClr val="bg1"/>
                </a:solidFill>
              </a:rPr>
              <a:t>Adhere to the Principle of Least Privilege – </a:t>
            </a:r>
            <a:r>
              <a:rPr lang="en-US" i="1" dirty="0">
                <a:solidFill>
                  <a:schemeClr val="bg1"/>
                </a:solidFill>
              </a:rPr>
              <a:t>N/A</a:t>
            </a:r>
            <a:endParaRPr lang="en-US" dirty="0">
              <a:solidFill>
                <a:schemeClr val="bg1"/>
              </a:solidFill>
            </a:endParaRPr>
          </a:p>
          <a:p>
            <a:pPr lvl="0" indent="-457200" algn="l" rtl="0">
              <a:lnSpc>
                <a:spcPct val="120000"/>
              </a:lnSpc>
              <a:spcBef>
                <a:spcPts val="0"/>
              </a:spcBef>
              <a:spcAft>
                <a:spcPts val="0"/>
              </a:spcAft>
              <a:buClr>
                <a:schemeClr val="lt1"/>
              </a:buClr>
              <a:buSzPts val="2200"/>
              <a:buFont typeface="+mj-lt"/>
              <a:buAutoNum type="arabicPeriod"/>
            </a:pPr>
            <a:r>
              <a:rPr lang="en-US" dirty="0">
                <a:solidFill>
                  <a:schemeClr val="bg1"/>
                </a:solidFill>
              </a:rPr>
              <a:t>Sanitize Data Sent to Other Systems - STD-004-CPP Exclude user input from format strings</a:t>
            </a:r>
          </a:p>
          <a:p>
            <a:pPr lvl="0" indent="-457200" algn="l" rtl="0">
              <a:lnSpc>
                <a:spcPct val="120000"/>
              </a:lnSpc>
              <a:spcBef>
                <a:spcPts val="0"/>
              </a:spcBef>
              <a:spcAft>
                <a:spcPts val="0"/>
              </a:spcAft>
              <a:buClr>
                <a:schemeClr val="lt1"/>
              </a:buClr>
              <a:buSzPts val="2200"/>
              <a:buFont typeface="+mj-lt"/>
              <a:buAutoNum type="arabicPeriod"/>
            </a:pPr>
            <a:r>
              <a:rPr lang="en-US" dirty="0">
                <a:solidFill>
                  <a:schemeClr val="bg1"/>
                </a:solidFill>
              </a:rPr>
              <a:t>Practice Defense in Depth - STD-005-CPP Detect and handle memory allocation errors</a:t>
            </a:r>
          </a:p>
          <a:p>
            <a:pPr lvl="0" indent="-457200" algn="l" rtl="0">
              <a:lnSpc>
                <a:spcPct val="120000"/>
              </a:lnSpc>
              <a:spcBef>
                <a:spcPts val="0"/>
              </a:spcBef>
              <a:spcAft>
                <a:spcPts val="0"/>
              </a:spcAft>
              <a:buClr>
                <a:schemeClr val="lt1"/>
              </a:buClr>
              <a:buSzPts val="2200"/>
              <a:buFont typeface="+mj-lt"/>
              <a:buAutoNum type="arabicPeriod"/>
            </a:pPr>
            <a:r>
              <a:rPr lang="en-US" dirty="0">
                <a:solidFill>
                  <a:schemeClr val="bg1"/>
                </a:solidFill>
              </a:rPr>
              <a:t>Use Effective Quality Assurance Techniques - STD-006-CPP Use a static assertion to test the value of a constant expression, STD-007-CPP Handle all exceptions, STD-009-CPP Do not use std::rand() for generating pseudorandom numbers</a:t>
            </a:r>
          </a:p>
          <a:p>
            <a:pPr lvl="0" indent="-457200" algn="l" rtl="0">
              <a:lnSpc>
                <a:spcPct val="120000"/>
              </a:lnSpc>
              <a:spcBef>
                <a:spcPts val="0"/>
              </a:spcBef>
              <a:spcAft>
                <a:spcPts val="0"/>
              </a:spcAft>
              <a:buClr>
                <a:schemeClr val="lt1"/>
              </a:buClr>
              <a:buSzPts val="2200"/>
              <a:buFont typeface="+mj-lt"/>
              <a:buAutoNum type="arabicPeriod"/>
            </a:pPr>
            <a:r>
              <a:rPr lang="en-US" dirty="0">
                <a:solidFill>
                  <a:schemeClr val="bg1"/>
                </a:solidFill>
              </a:rPr>
              <a:t>Adopt a Secure Coding Standard – all</a:t>
            </a:r>
            <a:endParaRPr i="1" dirty="0">
              <a:solidFill>
                <a:schemeClr val="bg1"/>
              </a:solidFill>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86433CB9-E0F9-44A1-A6DF-37C49CE859F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891"/>
    </mc:Choice>
    <mc:Fallback>
      <p:transition spd="slow" advTm="30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1894114"/>
            <a:ext cx="10820400" cy="4695637"/>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000"/>
              <a:buFont typeface="+mj-lt"/>
              <a:buAutoNum type="arabicPeriod"/>
            </a:pPr>
            <a:r>
              <a:rPr lang="en-US" sz="2000" dirty="0"/>
              <a:t>SQL Injection - STD-004-CPP Exclude user input from format strings</a:t>
            </a:r>
          </a:p>
          <a:p>
            <a:pPr lvl="0" indent="-457200" algn="l" rtl="0">
              <a:lnSpc>
                <a:spcPct val="90000"/>
              </a:lnSpc>
              <a:spcBef>
                <a:spcPts val="0"/>
              </a:spcBef>
              <a:spcAft>
                <a:spcPts val="0"/>
              </a:spcAft>
              <a:buClr>
                <a:schemeClr val="lt1"/>
              </a:buClr>
              <a:buSzPts val="2000"/>
              <a:buFont typeface="+mj-lt"/>
              <a:buAutoNum type="arabicPeriod"/>
            </a:pPr>
            <a:r>
              <a:rPr lang="en-US" sz="2000" dirty="0"/>
              <a:t>Memory Protection - STD-005-CPP Detect and handle memory allocation errors</a:t>
            </a:r>
          </a:p>
          <a:p>
            <a:pPr lvl="0" indent="-457200" algn="l" rtl="0">
              <a:lnSpc>
                <a:spcPct val="90000"/>
              </a:lnSpc>
              <a:spcBef>
                <a:spcPts val="0"/>
              </a:spcBef>
              <a:spcAft>
                <a:spcPts val="0"/>
              </a:spcAft>
              <a:buClr>
                <a:schemeClr val="lt1"/>
              </a:buClr>
              <a:buSzPts val="2000"/>
              <a:buFont typeface="+mj-lt"/>
              <a:buAutoNum type="arabicPeriod"/>
            </a:pPr>
            <a:r>
              <a:rPr lang="en-US" sz="2000" dirty="0"/>
              <a:t>Declarations - STD-008-CPP Do not define a C-style variadic function</a:t>
            </a:r>
          </a:p>
          <a:p>
            <a:pPr lvl="0" indent="-457200" algn="l" rtl="0">
              <a:lnSpc>
                <a:spcPct val="90000"/>
              </a:lnSpc>
              <a:spcBef>
                <a:spcPts val="0"/>
              </a:spcBef>
              <a:spcAft>
                <a:spcPts val="0"/>
              </a:spcAft>
              <a:buClr>
                <a:schemeClr val="lt1"/>
              </a:buClr>
              <a:buSzPts val="2000"/>
              <a:buFont typeface="+mj-lt"/>
              <a:buAutoNum type="arabicPeriod"/>
            </a:pPr>
            <a:r>
              <a:rPr lang="en-US" sz="2000" dirty="0"/>
              <a:t>Data Value - STD-002-CPP Ensure that division and remainder operations do not result in divide-by-zero errors</a:t>
            </a:r>
          </a:p>
          <a:p>
            <a:pPr lvl="0" indent="-457200" algn="l" rtl="0">
              <a:lnSpc>
                <a:spcPct val="90000"/>
              </a:lnSpc>
              <a:spcBef>
                <a:spcPts val="0"/>
              </a:spcBef>
              <a:spcAft>
                <a:spcPts val="0"/>
              </a:spcAft>
              <a:buClr>
                <a:schemeClr val="lt1"/>
              </a:buClr>
              <a:buSzPts val="2000"/>
              <a:buFont typeface="+mj-lt"/>
              <a:buAutoNum type="arabicPeriod"/>
            </a:pPr>
            <a:r>
              <a:rPr lang="en-US" sz="2000" dirty="0"/>
              <a:t>String Correctness - STD-003-CPP Guarantee that storage for strings has sufficient space for character data and the null terminator</a:t>
            </a:r>
          </a:p>
          <a:p>
            <a:pPr lvl="0" indent="-457200" algn="l" rtl="0">
              <a:lnSpc>
                <a:spcPct val="90000"/>
              </a:lnSpc>
              <a:spcBef>
                <a:spcPts val="0"/>
              </a:spcBef>
              <a:spcAft>
                <a:spcPts val="0"/>
              </a:spcAft>
              <a:buClr>
                <a:schemeClr val="lt1"/>
              </a:buClr>
              <a:buSzPts val="2000"/>
              <a:buFont typeface="+mj-lt"/>
              <a:buAutoNum type="arabicPeriod"/>
            </a:pPr>
            <a:r>
              <a:rPr lang="en-US" sz="2000" dirty="0"/>
              <a:t>Exceptions - STD-007-CPP Handle all exceptions</a:t>
            </a:r>
          </a:p>
          <a:p>
            <a:pPr lvl="0" indent="-457200" algn="l" rtl="0">
              <a:lnSpc>
                <a:spcPct val="90000"/>
              </a:lnSpc>
              <a:spcBef>
                <a:spcPts val="0"/>
              </a:spcBef>
              <a:spcAft>
                <a:spcPts val="0"/>
              </a:spcAft>
              <a:buClr>
                <a:schemeClr val="lt1"/>
              </a:buClr>
              <a:buSzPts val="2000"/>
              <a:buFont typeface="+mj-lt"/>
              <a:buAutoNum type="arabicPeriod"/>
            </a:pPr>
            <a:r>
              <a:rPr lang="en-US" sz="2000" dirty="0"/>
              <a:t>Data Type - STD-001-CPP Never qualify a reference type with const or volatile</a:t>
            </a:r>
          </a:p>
          <a:p>
            <a:pPr lvl="0" indent="-457200" algn="l" rtl="0">
              <a:lnSpc>
                <a:spcPct val="90000"/>
              </a:lnSpc>
              <a:spcBef>
                <a:spcPts val="0"/>
              </a:spcBef>
              <a:spcAft>
                <a:spcPts val="0"/>
              </a:spcAft>
              <a:buClr>
                <a:schemeClr val="lt1"/>
              </a:buClr>
              <a:buSzPts val="2000"/>
              <a:buFont typeface="+mj-lt"/>
              <a:buAutoNum type="arabicPeriod"/>
            </a:pPr>
            <a:r>
              <a:rPr lang="en-US" sz="2000" dirty="0"/>
              <a:t>Assertions - STD-006-CPP Use a static assertion to test the value of a constant expression</a:t>
            </a:r>
          </a:p>
          <a:p>
            <a:pPr lvl="0" indent="-457200" algn="l" rtl="0">
              <a:lnSpc>
                <a:spcPct val="90000"/>
              </a:lnSpc>
              <a:spcBef>
                <a:spcPts val="0"/>
              </a:spcBef>
              <a:spcAft>
                <a:spcPts val="0"/>
              </a:spcAft>
              <a:buClr>
                <a:schemeClr val="lt1"/>
              </a:buClr>
              <a:buSzPts val="2000"/>
              <a:buFont typeface="+mj-lt"/>
              <a:buAutoNum type="arabicPeriod"/>
            </a:pPr>
            <a:r>
              <a:rPr lang="en-US" sz="2000" dirty="0"/>
              <a:t>Security - STD-009-CPP Do not use std::rand() for generating pseudorandom numbers</a:t>
            </a:r>
          </a:p>
          <a:p>
            <a:pPr lvl="0" indent="-457200" algn="l" rtl="0">
              <a:lnSpc>
                <a:spcPct val="90000"/>
              </a:lnSpc>
              <a:spcBef>
                <a:spcPts val="0"/>
              </a:spcBef>
              <a:spcAft>
                <a:spcPts val="0"/>
              </a:spcAft>
              <a:buClr>
                <a:schemeClr val="lt1"/>
              </a:buClr>
              <a:buSzPts val="2000"/>
              <a:buFont typeface="+mj-lt"/>
              <a:buAutoNum type="arabicPeriod"/>
            </a:pPr>
            <a:r>
              <a:rPr lang="en-US" sz="2000" dirty="0"/>
              <a:t>Error handling - STD-010-CPP Do not abruptly terminate the program</a:t>
            </a:r>
          </a:p>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7" name="Audio 16">
            <a:hlinkClick r:id="" action="ppaction://media"/>
            <a:extLst>
              <a:ext uri="{FF2B5EF4-FFF2-40B4-BE49-F238E27FC236}">
                <a16:creationId xmlns:a16="http://schemas.microsoft.com/office/drawing/2014/main" id="{8819FBB3-0067-B807-C74E-A3773A79F02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9495"/>
    </mc:Choice>
    <mc:Fallback>
      <p:transition spd="slow" advTm="79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104503" y="1750422"/>
            <a:ext cx="11401697" cy="5107577"/>
          </a:xfrm>
          <a:prstGeom prst="rect">
            <a:avLst/>
          </a:prstGeom>
          <a:noFill/>
          <a:ln>
            <a:noFill/>
          </a:ln>
        </p:spPr>
        <p:txBody>
          <a:bodyPr spcFirstLastPara="1" wrap="square" lIns="91425" tIns="45700" rIns="91425" bIns="45700" anchor="t" anchorCtr="0">
            <a:noAutofit/>
          </a:bodyPr>
          <a:lstStyle/>
          <a:p>
            <a:pPr marL="228600" lvl="0" indent="-228600">
              <a:spcBef>
                <a:spcPts val="0"/>
              </a:spcBef>
              <a:buSzPts val="2000"/>
            </a:pPr>
            <a:r>
              <a:rPr lang="en-US" sz="1800" dirty="0"/>
              <a:t>Encryption in flight: Protects data while it moves between devices or systems. It is encrypted before transmission and decrypted by the receiver. This protects the data in case it is intercepted by an attacker, as it remains unreadable without the decryption key. This policy should be implemented whenever data is transmitted over networks, such as sending emails, text messages, or transmitting payment information.</a:t>
            </a:r>
          </a:p>
          <a:p>
            <a:pPr marL="228600" lvl="0" indent="-228600">
              <a:spcBef>
                <a:spcPts val="0"/>
              </a:spcBef>
              <a:buSzPts val="2000"/>
            </a:pPr>
            <a:r>
              <a:rPr lang="en-US" sz="1800" dirty="0"/>
              <a:t>Encryption at rest: Uses encryption algorithms such as Advanced Encryption Standard (AES) to protect data which is stored on a device or system such as a hard drive or database. It is useful for protecting stored sensitive personal data like passwords or credit card numbers by encrypting it with an encryption key. If the device it is stored in is lost, stolen, or hacked, malicious actors cannot read the stored data without the decryption key. This policy should be applied any time sensitive data is stored on a drive, server, or database.</a:t>
            </a:r>
          </a:p>
          <a:p>
            <a:pPr marL="228600" lvl="0" indent="-228600">
              <a:spcBef>
                <a:spcPts val="0"/>
              </a:spcBef>
              <a:buSzPts val="2000"/>
            </a:pPr>
            <a:r>
              <a:rPr lang="en-US" sz="1800" dirty="0"/>
              <a:t>Encryption in use: Involves encrypting data while it is being used and processed by applications. Often data is at its most vulnerable when it is in use, as it needs to be decrypted to be able to be read and used. Through partially homomorphic encryption (PHE) and fully homomorphic encryption (FHE), computers can run operations on encrypted data without fully decrypting it, protecting it from threats like memory scraping. This policy should be enforced when processing sensitive data, or when data is being processed in an untrusted environment, like public clouds.</a:t>
            </a:r>
            <a:endParaRPr sz="18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E68D2E49-6029-51A0-B089-1DE68BAA4D8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7403"/>
    </mc:Choice>
    <mc:Fallback>
      <p:transition spd="slow" advTm="127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20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221325" y="928048"/>
            <a:ext cx="11284875" cy="5929952"/>
          </a:xfrm>
          <a:prstGeom prst="rect">
            <a:avLst/>
          </a:prstGeom>
          <a:noFill/>
          <a:ln>
            <a:noFill/>
          </a:ln>
        </p:spPr>
        <p:txBody>
          <a:bodyPr spcFirstLastPara="1" wrap="square" lIns="91425" tIns="45700" rIns="91425" bIns="45700" anchor="t" anchorCtr="0">
            <a:normAutofit fontScale="92500"/>
          </a:bodyPr>
          <a:lstStyle/>
          <a:p>
            <a:pPr marL="228600" lvl="0" indent="-228600">
              <a:spcBef>
                <a:spcPts val="0"/>
              </a:spcBef>
              <a:buSzPts val="2400"/>
            </a:pPr>
            <a:r>
              <a:rPr lang="en-US" dirty="0"/>
              <a:t>Authentication: uses credentials such as usernames and passwords to verify a user before granting them access to a system or network. Other ways to prove identity include biometrics like fingerprint scans. Active Directory is a database that stores user credentials and validates them during login. This policy applies at all login points to keep unverified users from accessing the system and sensitive data. Multifactor authentication (MFA) should be enforced, and passwords should be appropriately complex for safety. </a:t>
            </a:r>
          </a:p>
          <a:p>
            <a:pPr marL="228600" lvl="0" indent="-228600">
              <a:spcBef>
                <a:spcPts val="0"/>
              </a:spcBef>
              <a:buSzPts val="2400"/>
            </a:pPr>
            <a:r>
              <a:rPr lang="en-US" dirty="0"/>
              <a:t>The next step after authentication, authorization grants users access to resources based on their roles using Role-Based Access Control (RBAC) to limit permission following the principle of Least Privilege. For example, a standard employee may read data, but only an Admin level user can make changes to the database. When new users are added, they must only be granted the minimum level of access needed to perform their roles in the system. Authorization should be reviewed periodically to remove unnecessary permissions or add necessary ones.</a:t>
            </a:r>
          </a:p>
          <a:p>
            <a:pPr marL="228600" lvl="0" indent="-228600">
              <a:spcBef>
                <a:spcPts val="0"/>
              </a:spcBef>
              <a:buSzPts val="2400"/>
            </a:pPr>
            <a:r>
              <a:rPr lang="en-US" dirty="0"/>
              <a:t>Accounting: gathers data from the actions of users that have been authenticated and authorized in the system to keep accountability. Logs must keep track of events like logins, file access and downloads, and database changes. This keeps accountability of any changes in the system or database and what files were accessed by which user. These accountability logs should be periodically reviewed to see patterns of usage and ensure users are using the system appropriately. Any suspicious activity must be flagged and investigated immediately. If a breach happens, these logs could help track the source.</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2" name="Audio 21">
            <a:hlinkClick r:id="" action="ppaction://media"/>
            <a:extLst>
              <a:ext uri="{FF2B5EF4-FFF2-40B4-BE49-F238E27FC236}">
                <a16:creationId xmlns:a16="http://schemas.microsoft.com/office/drawing/2014/main" id="{9D95F18C-C5FB-222B-7487-1B5267E96E1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8017"/>
    </mc:Choice>
    <mc:Fallback>
      <p:transition spd="slow" advTm="138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buNone/>
            </a:pPr>
            <a:r>
              <a:rPr lang="en-US" dirty="0"/>
              <a:t>Unit testing helps detect vulnerabilities early in code. Up next are four mixed unit tests demonstrating positive and negative test results. The tests were performed on a vector of </a:t>
            </a:r>
            <a:r>
              <a:rPr lang="en-US" dirty="0" err="1"/>
              <a:t>ints</a:t>
            </a:r>
            <a:r>
              <a:rPr lang="en-US" dirty="0"/>
              <a:t> that is empty when created.</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57D25BAA-B4D7-19C4-726D-83889FAE9A6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497"/>
    </mc:Choice>
    <mc:Fallback>
      <p:transition spd="slow" advTm="21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F310C-5962-673C-C326-9D6257356D34}"/>
              </a:ext>
            </a:extLst>
          </p:cNvPr>
          <p:cNvSpPr>
            <a:spLocks noGrp="1"/>
          </p:cNvSpPr>
          <p:nvPr>
            <p:ph type="title"/>
          </p:nvPr>
        </p:nvSpPr>
        <p:spPr>
          <a:xfrm>
            <a:off x="1910687" y="764373"/>
            <a:ext cx="9595513" cy="1293028"/>
          </a:xfrm>
        </p:spPr>
        <p:txBody>
          <a:bodyPr/>
          <a:lstStyle/>
          <a:p>
            <a:r>
              <a:rPr lang="en-US" dirty="0"/>
              <a:t>Does .clear() erase the collection?</a:t>
            </a:r>
          </a:p>
        </p:txBody>
      </p:sp>
      <p:pic>
        <p:nvPicPr>
          <p:cNvPr id="5" name="Picture 4">
            <a:extLst>
              <a:ext uri="{FF2B5EF4-FFF2-40B4-BE49-F238E27FC236}">
                <a16:creationId xmlns:a16="http://schemas.microsoft.com/office/drawing/2014/main" id="{3718A673-0920-63B9-70F5-FEFBBB58E202}"/>
              </a:ext>
            </a:extLst>
          </p:cNvPr>
          <p:cNvPicPr>
            <a:picLocks noChangeAspect="1"/>
          </p:cNvPicPr>
          <p:nvPr/>
        </p:nvPicPr>
        <p:blipFill>
          <a:blip r:embed="rId5"/>
          <a:stretch>
            <a:fillRect/>
          </a:stretch>
        </p:blipFill>
        <p:spPr>
          <a:xfrm>
            <a:off x="2680811" y="1970993"/>
            <a:ext cx="6830378" cy="4887007"/>
          </a:xfrm>
          <a:prstGeom prst="rect">
            <a:avLst/>
          </a:prstGeom>
        </p:spPr>
      </p:pic>
      <p:pic>
        <p:nvPicPr>
          <p:cNvPr id="6" name="Audio 5">
            <a:hlinkClick r:id="" action="ppaction://media"/>
            <a:extLst>
              <a:ext uri="{FF2B5EF4-FFF2-40B4-BE49-F238E27FC236}">
                <a16:creationId xmlns:a16="http://schemas.microsoft.com/office/drawing/2014/main" id="{055918BA-4484-076D-33BF-7A11AA696BD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42964285"/>
      </p:ext>
    </p:extLst>
  </p:cSld>
  <p:clrMapOvr>
    <a:masterClrMapping/>
  </p:clrMapOvr>
  <mc:AlternateContent xmlns:mc="http://schemas.openxmlformats.org/markup-compatibility/2006">
    <mc:Choice xmlns:p14="http://schemas.microsoft.com/office/powerpoint/2010/main" Requires="p14">
      <p:transition spd="slow" p14:dur="2000" advTm="34097"/>
    </mc:Choice>
    <mc:Fallback>
      <p:transition spd="slow" advTm="34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purl.org/dc/dcmitype/"/>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3195</TotalTime>
  <Words>4249</Words>
  <Application>Microsoft Office PowerPoint</Application>
  <PresentationFormat>Widescreen</PresentationFormat>
  <Paragraphs>136</Paragraphs>
  <Slides>19</Slides>
  <Notes>19</Notes>
  <HiddenSlides>0</HiddenSlides>
  <MMClips>19</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Does .clear() erase the collection?</vt:lpstr>
      <vt:lpstr>Does reserve increase capacity, not size?</vt:lpstr>
      <vt:lpstr>Does accessing an index out of bounds throw an out-of-range error?</vt:lpstr>
      <vt:lpstr>Does .resize() beyond max size throw a length error?</vt:lpstr>
      <vt:lpstr>Results</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Vegega Ortiz, Angela</cp:lastModifiedBy>
  <cp:revision>39</cp:revision>
  <dcterms:created xsi:type="dcterms:W3CDTF">2020-08-19T17:59:24Z</dcterms:created>
  <dcterms:modified xsi:type="dcterms:W3CDTF">2025-08-17T10:57:35Z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